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358" r:id="rId3"/>
    <p:sldId id="294" r:id="rId4"/>
    <p:sldId id="296" r:id="rId5"/>
    <p:sldId id="340" r:id="rId6"/>
    <p:sldId id="338" r:id="rId7"/>
    <p:sldId id="297" r:id="rId8"/>
    <p:sldId id="339" r:id="rId9"/>
    <p:sldId id="351" r:id="rId10"/>
    <p:sldId id="352" r:id="rId11"/>
    <p:sldId id="353" r:id="rId12"/>
    <p:sldId id="354" r:id="rId13"/>
    <p:sldId id="355" r:id="rId14"/>
    <p:sldId id="356" r:id="rId15"/>
    <p:sldId id="359" r:id="rId16"/>
    <p:sldId id="343" r:id="rId17"/>
    <p:sldId id="360" r:id="rId18"/>
    <p:sldId id="348" r:id="rId19"/>
    <p:sldId id="349" r:id="rId20"/>
    <p:sldId id="347" r:id="rId21"/>
    <p:sldId id="306" r:id="rId22"/>
    <p:sldId id="357" r:id="rId23"/>
    <p:sldId id="308" r:id="rId24"/>
  </p:sldIdLst>
  <p:sldSz cx="9144000" cy="6858000" type="screen4x3"/>
  <p:notesSz cx="6669088"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FFFF66"/>
    <a:srgbClr val="898989"/>
    <a:srgbClr val="5B5647"/>
    <a:srgbClr val="9A1D2B"/>
    <a:srgbClr val="BF2F37"/>
    <a:srgbClr val="AAA4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97" autoAdjust="0"/>
    <p:restoredTop sz="88972" autoAdjust="0"/>
  </p:normalViewPr>
  <p:slideViewPr>
    <p:cSldViewPr>
      <p:cViewPr varScale="1">
        <p:scale>
          <a:sx n="89" d="100"/>
          <a:sy n="89" d="100"/>
        </p:scale>
        <p:origin x="8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174" y="-7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0014" tIns="45007" rIns="90014" bIns="45007"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0014" tIns="45007" rIns="90014" bIns="45007" rtlCol="0"/>
          <a:lstStyle>
            <a:lvl1pPr algn="r" eaLnBrk="1" fontAlgn="auto" hangingPunct="1">
              <a:spcBef>
                <a:spcPts val="0"/>
              </a:spcBef>
              <a:spcAft>
                <a:spcPts val="0"/>
              </a:spcAft>
              <a:defRPr sz="1200">
                <a:latin typeface="+mn-lt"/>
                <a:cs typeface="+mn-cs"/>
              </a:defRPr>
            </a:lvl1pPr>
          </a:lstStyle>
          <a:p>
            <a:pPr>
              <a:defRPr/>
            </a:pPr>
            <a:fld id="{A8CD3D12-1162-46A0-9653-494DA29800F2}" type="datetimeFigureOut">
              <a:rPr lang="en-GB"/>
              <a:pPr>
                <a:defRPr/>
              </a:pPr>
              <a:t>13/06/2017</a:t>
            </a:fld>
            <a:endParaRPr lang="en-GB"/>
          </a:p>
        </p:txBody>
      </p:sp>
      <p:sp>
        <p:nvSpPr>
          <p:cNvPr id="4" name="Footer Placeholder 3"/>
          <p:cNvSpPr>
            <a:spLocks noGrp="1"/>
          </p:cNvSpPr>
          <p:nvPr>
            <p:ph type="ftr" sz="quarter" idx="2"/>
          </p:nvPr>
        </p:nvSpPr>
        <p:spPr>
          <a:xfrm>
            <a:off x="0" y="9428163"/>
            <a:ext cx="2889250" cy="496887"/>
          </a:xfrm>
          <a:prstGeom prst="rect">
            <a:avLst/>
          </a:prstGeom>
        </p:spPr>
        <p:txBody>
          <a:bodyPr vert="horz" lIns="90014" tIns="45007" rIns="90014" bIns="45007"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wrap="square" lIns="90014" tIns="45007" rIns="90014" bIns="45007"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AB935ED-D047-4E3A-A722-C7A99B5DA215}" type="slidenum">
              <a:rPr lang="en-GB" altLang="en-US"/>
              <a:pPr>
                <a:defRPr/>
              </a:pPr>
              <a:t>‹#›</a:t>
            </a:fld>
            <a:endParaRPr lang="en-GB" altLang="en-US"/>
          </a:p>
        </p:txBody>
      </p:sp>
    </p:spTree>
    <p:extLst>
      <p:ext uri="{BB962C8B-B14F-4D97-AF65-F5344CB8AC3E}">
        <p14:creationId xmlns:p14="http://schemas.microsoft.com/office/powerpoint/2010/main" val="78143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0014" tIns="45007" rIns="90014" bIns="45007"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0014" tIns="45007" rIns="90014" bIns="45007" rtlCol="0"/>
          <a:lstStyle>
            <a:lvl1pPr algn="r" eaLnBrk="1" fontAlgn="auto" hangingPunct="1">
              <a:spcBef>
                <a:spcPts val="0"/>
              </a:spcBef>
              <a:spcAft>
                <a:spcPts val="0"/>
              </a:spcAft>
              <a:defRPr sz="1200">
                <a:latin typeface="+mn-lt"/>
                <a:cs typeface="+mn-cs"/>
              </a:defRPr>
            </a:lvl1pPr>
          </a:lstStyle>
          <a:p>
            <a:pPr>
              <a:defRPr/>
            </a:pPr>
            <a:fld id="{C806EA9A-6DD6-446F-B700-E62508C06D83}" type="datetimeFigureOut">
              <a:rPr lang="en-GB"/>
              <a:pPr>
                <a:defRPr/>
              </a:pPr>
              <a:t>13/06/2017</a:t>
            </a:fld>
            <a:endParaRPr lang="en-GB"/>
          </a:p>
        </p:txBody>
      </p:sp>
      <p:sp>
        <p:nvSpPr>
          <p:cNvPr id="4" name="Slide Image Placeholder 3"/>
          <p:cNvSpPr>
            <a:spLocks noGrp="1" noRot="1" noChangeAspect="1"/>
          </p:cNvSpPr>
          <p:nvPr>
            <p:ph type="sldImg" idx="2"/>
          </p:nvPr>
        </p:nvSpPr>
        <p:spPr>
          <a:xfrm>
            <a:off x="855663" y="746125"/>
            <a:ext cx="4957762" cy="3719513"/>
          </a:xfrm>
          <a:prstGeom prst="rect">
            <a:avLst/>
          </a:prstGeom>
          <a:noFill/>
          <a:ln w="12700">
            <a:solidFill>
              <a:prstClr val="black"/>
            </a:solidFill>
          </a:ln>
        </p:spPr>
        <p:txBody>
          <a:bodyPr vert="horz" lIns="90014" tIns="45007" rIns="90014" bIns="45007" rtlCol="0" anchor="ctr"/>
          <a:lstStyle/>
          <a:p>
            <a:pPr lvl="0"/>
            <a:endParaRPr lang="en-GB" noProof="0"/>
          </a:p>
        </p:txBody>
      </p:sp>
      <p:sp>
        <p:nvSpPr>
          <p:cNvPr id="5" name="Notes Placeholder 4"/>
          <p:cNvSpPr>
            <a:spLocks noGrp="1"/>
          </p:cNvSpPr>
          <p:nvPr>
            <p:ph type="body" sz="quarter" idx="3"/>
          </p:nvPr>
        </p:nvSpPr>
        <p:spPr>
          <a:xfrm>
            <a:off x="666750" y="4714875"/>
            <a:ext cx="5335588" cy="4465638"/>
          </a:xfrm>
          <a:prstGeom prst="rect">
            <a:avLst/>
          </a:prstGeom>
        </p:spPr>
        <p:txBody>
          <a:bodyPr vert="horz" lIns="90014" tIns="45007" rIns="90014" bIns="4500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163"/>
            <a:ext cx="2889250" cy="496887"/>
          </a:xfrm>
          <a:prstGeom prst="rect">
            <a:avLst/>
          </a:prstGeom>
        </p:spPr>
        <p:txBody>
          <a:bodyPr vert="horz" lIns="90014" tIns="45007" rIns="90014" bIns="45007"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wrap="square" lIns="90014" tIns="45007" rIns="90014" bIns="45007"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7139616-2901-445F-86F7-17C62536DEB5}" type="slidenum">
              <a:rPr lang="en-GB" altLang="en-US"/>
              <a:pPr>
                <a:defRPr/>
              </a:pPr>
              <a:t>‹#›</a:t>
            </a:fld>
            <a:endParaRPr lang="en-GB" altLang="en-US"/>
          </a:p>
        </p:txBody>
      </p:sp>
    </p:spTree>
    <p:extLst>
      <p:ext uri="{BB962C8B-B14F-4D97-AF65-F5344CB8AC3E}">
        <p14:creationId xmlns:p14="http://schemas.microsoft.com/office/powerpoint/2010/main" val="40951743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0250" indent="-280988">
              <a:spcBef>
                <a:spcPct val="30000"/>
              </a:spcBef>
              <a:defRPr sz="1200">
                <a:solidFill>
                  <a:schemeClr val="tx1"/>
                </a:solidFill>
                <a:latin typeface="Calibri" panose="020F0502020204030204" pitchFamily="34" charset="0"/>
              </a:defRPr>
            </a:lvl2pPr>
            <a:lvl3pPr marL="1123950" indent="-223838">
              <a:spcBef>
                <a:spcPct val="30000"/>
              </a:spcBef>
              <a:defRPr sz="1200">
                <a:solidFill>
                  <a:schemeClr val="tx1"/>
                </a:solidFill>
                <a:latin typeface="Calibri" panose="020F0502020204030204" pitchFamily="34" charset="0"/>
              </a:defRPr>
            </a:lvl3pPr>
            <a:lvl4pPr marL="1574800" indent="-223838">
              <a:spcBef>
                <a:spcPct val="30000"/>
              </a:spcBef>
              <a:defRPr sz="1200">
                <a:solidFill>
                  <a:schemeClr val="tx1"/>
                </a:solidFill>
                <a:latin typeface="Calibri" panose="020F0502020204030204" pitchFamily="34" charset="0"/>
              </a:defRPr>
            </a:lvl4pPr>
            <a:lvl5pPr marL="2024063" indent="-223838">
              <a:spcBef>
                <a:spcPct val="30000"/>
              </a:spcBef>
              <a:defRPr sz="1200">
                <a:solidFill>
                  <a:schemeClr val="tx1"/>
                </a:solidFill>
                <a:latin typeface="Calibri" panose="020F0502020204030204" pitchFamily="34" charset="0"/>
              </a:defRPr>
            </a:lvl5pPr>
            <a:lvl6pPr marL="2481263" indent="-223838" eaLnBrk="0" fontAlgn="base" hangingPunct="0">
              <a:spcBef>
                <a:spcPct val="30000"/>
              </a:spcBef>
              <a:spcAft>
                <a:spcPct val="0"/>
              </a:spcAft>
              <a:defRPr sz="1200">
                <a:solidFill>
                  <a:schemeClr val="tx1"/>
                </a:solidFill>
                <a:latin typeface="Calibri" panose="020F0502020204030204" pitchFamily="34" charset="0"/>
              </a:defRPr>
            </a:lvl6pPr>
            <a:lvl7pPr marL="2938463" indent="-223838" eaLnBrk="0" fontAlgn="base" hangingPunct="0">
              <a:spcBef>
                <a:spcPct val="30000"/>
              </a:spcBef>
              <a:spcAft>
                <a:spcPct val="0"/>
              </a:spcAft>
              <a:defRPr sz="1200">
                <a:solidFill>
                  <a:schemeClr val="tx1"/>
                </a:solidFill>
                <a:latin typeface="Calibri" panose="020F0502020204030204" pitchFamily="34" charset="0"/>
              </a:defRPr>
            </a:lvl7pPr>
            <a:lvl8pPr marL="3395663" indent="-223838" eaLnBrk="0" fontAlgn="base" hangingPunct="0">
              <a:spcBef>
                <a:spcPct val="30000"/>
              </a:spcBef>
              <a:spcAft>
                <a:spcPct val="0"/>
              </a:spcAft>
              <a:defRPr sz="1200">
                <a:solidFill>
                  <a:schemeClr val="tx1"/>
                </a:solidFill>
                <a:latin typeface="Calibri" panose="020F0502020204030204" pitchFamily="34" charset="0"/>
              </a:defRPr>
            </a:lvl8pPr>
            <a:lvl9pPr marL="385286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93B5B6-ED14-4C5E-A94A-179EACAFC061}" type="slidenum">
              <a:rPr lang="en-GB" altLang="en-US" smtClean="0"/>
              <a:pPr>
                <a:spcBef>
                  <a:spcPct val="0"/>
                </a:spcBef>
              </a:pPr>
              <a:t>1</a:t>
            </a:fld>
            <a:endParaRPr lang="en-GB" altLang="en-US"/>
          </a:p>
        </p:txBody>
      </p:sp>
    </p:spTree>
    <p:extLst>
      <p:ext uri="{BB962C8B-B14F-4D97-AF65-F5344CB8AC3E}">
        <p14:creationId xmlns:p14="http://schemas.microsoft.com/office/powerpoint/2010/main" val="2147483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0000" lnSpcReduction="20000"/>
          </a:bodyPr>
          <a:lstStyle/>
          <a:p>
            <a:pPr>
              <a:defRPr/>
            </a:pPr>
            <a:r>
              <a:rPr lang="en-US" b="1" dirty="0"/>
              <a:t>Getting Things Changed</a:t>
            </a:r>
            <a:endParaRPr lang="en-US" dirty="0"/>
          </a:p>
          <a:p>
            <a:pPr>
              <a:defRPr/>
            </a:pPr>
            <a:r>
              <a:rPr lang="en-US" dirty="0"/>
              <a:t>A 3 year project looking at the gap between how policies say disabled people should be treated and the way that those policies are carried out by public service organisations.  </a:t>
            </a:r>
          </a:p>
          <a:p>
            <a:pPr>
              <a:defRPr/>
            </a:pPr>
            <a:r>
              <a:rPr lang="en-US" b="1" dirty="0"/>
              <a:t> </a:t>
            </a:r>
            <a:endParaRPr lang="en-US" dirty="0"/>
          </a:p>
          <a:p>
            <a:pPr>
              <a:defRPr/>
            </a:pPr>
            <a:r>
              <a:rPr lang="en-US" b="1" dirty="0"/>
              <a:t>Strand 1 Conversations between disabled people and support staff.</a:t>
            </a:r>
            <a:endParaRPr lang="en-US" dirty="0"/>
          </a:p>
          <a:p>
            <a:pPr>
              <a:defRPr/>
            </a:pPr>
            <a:r>
              <a:rPr lang="en-US" dirty="0"/>
              <a:t>Gap between policy and practice in terms of person-</a:t>
            </a:r>
            <a:r>
              <a:rPr lang="en-US" dirty="0" err="1"/>
              <a:t>centred</a:t>
            </a:r>
            <a:r>
              <a:rPr lang="en-US" dirty="0"/>
              <a:t> care.</a:t>
            </a:r>
          </a:p>
          <a:p>
            <a:pPr>
              <a:defRPr/>
            </a:pPr>
            <a:r>
              <a:rPr lang="en-US" dirty="0"/>
              <a:t>Interested in the micro-analysis of how people are treated, how conversations can be empowering or facilitating, and how disabled people may also get excluded from the talk going on around them – and of course how that can be changed. </a:t>
            </a:r>
          </a:p>
          <a:p>
            <a:pPr>
              <a:defRPr/>
            </a:pPr>
            <a:r>
              <a:rPr lang="en-US" dirty="0"/>
              <a:t>Collecting video data with people with learning disabilities, and people with dementia.</a:t>
            </a:r>
          </a:p>
          <a:p>
            <a:pPr>
              <a:defRPr/>
            </a:pPr>
            <a:r>
              <a:rPr lang="en-US" dirty="0"/>
              <a:t>Particular focus is on activities that take place in groups of people with dementia, and how these activities work in practice; and young disabled people using music technology to communicate. </a:t>
            </a:r>
          </a:p>
          <a:p>
            <a:pPr>
              <a:defRPr/>
            </a:pPr>
            <a:r>
              <a:rPr lang="en-US" b="1" dirty="0"/>
              <a:t> </a:t>
            </a:r>
            <a:endParaRPr lang="en-US" dirty="0"/>
          </a:p>
          <a:p>
            <a:pPr>
              <a:defRPr/>
            </a:pPr>
            <a:r>
              <a:rPr lang="en-US" b="1" dirty="0"/>
              <a:t>Strand 2</a:t>
            </a:r>
            <a:r>
              <a:rPr lang="en-US" dirty="0"/>
              <a:t> </a:t>
            </a:r>
            <a:r>
              <a:rPr lang="en-US" b="1" dirty="0"/>
              <a:t>Disabling practices for university students and staff.</a:t>
            </a:r>
            <a:endParaRPr lang="en-US" dirty="0"/>
          </a:p>
          <a:p>
            <a:pPr>
              <a:defRPr/>
            </a:pPr>
            <a:r>
              <a:rPr lang="en-US" dirty="0"/>
              <a:t>Gap between policy and practice in Higher Education</a:t>
            </a:r>
          </a:p>
          <a:p>
            <a:pPr>
              <a:defRPr/>
            </a:pPr>
            <a:r>
              <a:rPr lang="en-US" dirty="0"/>
              <a:t>Working with disabled students and staff at University of Bristol, who are recording their own experiences of disabling practices and listening to those of others.  </a:t>
            </a:r>
          </a:p>
          <a:p>
            <a:pPr>
              <a:defRPr/>
            </a:pPr>
            <a:r>
              <a:rPr lang="en-US" dirty="0"/>
              <a:t>Taking forward their findings into getting things changed.</a:t>
            </a:r>
          </a:p>
          <a:p>
            <a:pPr>
              <a:defRPr/>
            </a:pPr>
            <a:r>
              <a:rPr lang="en-US" dirty="0"/>
              <a:t>Co-production model with disabled students working as co-researchers.</a:t>
            </a:r>
          </a:p>
          <a:p>
            <a:pPr>
              <a:defRPr/>
            </a:pPr>
            <a:r>
              <a:rPr lang="en-US" b="1" dirty="0"/>
              <a:t>Strand 3: Reasonable adjustments in hospitals</a:t>
            </a:r>
            <a:endParaRPr lang="en-US" dirty="0"/>
          </a:p>
          <a:p>
            <a:pPr>
              <a:defRPr/>
            </a:pPr>
            <a:r>
              <a:rPr lang="en-US" dirty="0"/>
              <a:t> </a:t>
            </a:r>
          </a:p>
          <a:p>
            <a:pPr>
              <a:defRPr/>
            </a:pPr>
            <a:r>
              <a:rPr lang="en-US" b="1" dirty="0"/>
              <a:t>Strand 4: Supporting parents with learning disabilities</a:t>
            </a:r>
            <a:endParaRPr lang="en-US" dirty="0"/>
          </a:p>
          <a:p>
            <a:pPr>
              <a:defRPr/>
            </a:pPr>
            <a:r>
              <a:rPr lang="en-US" dirty="0"/>
              <a:t>Gap between policy and practice in relation to how parents with learning disabilities are supported.</a:t>
            </a:r>
          </a:p>
          <a:p>
            <a:pPr>
              <a:defRPr/>
            </a:pPr>
            <a:r>
              <a:rPr lang="en-US" dirty="0"/>
              <a:t>This strand is looking at how successful practices in supporting parents with learning difficulties are understood and enacted. </a:t>
            </a:r>
          </a:p>
          <a:p>
            <a:pPr>
              <a:defRPr/>
            </a:pPr>
            <a:r>
              <a:rPr lang="en-US" dirty="0"/>
              <a:t>The aim is to understand what ‘successful’ practice looks like from different points of view - including professionals, parents and children , how success is defined,  and what facilitates successful practices.</a:t>
            </a:r>
          </a:p>
          <a:p>
            <a:pPr>
              <a:defRPr/>
            </a:pPr>
            <a:r>
              <a:rPr lang="en-US" b="1" dirty="0"/>
              <a:t> </a:t>
            </a:r>
            <a:endParaRPr lang="en-US" dirty="0"/>
          </a:p>
          <a:p>
            <a:pPr>
              <a:defRPr/>
            </a:pPr>
            <a:r>
              <a:rPr lang="en-US" b="1" dirty="0"/>
              <a:t>Strand 5: User-driven commissioning (with Disability Rights UK)</a:t>
            </a:r>
            <a:endParaRPr lang="en-US" dirty="0"/>
          </a:p>
          <a:p>
            <a:pPr>
              <a:defRPr/>
            </a:pPr>
            <a:r>
              <a:rPr lang="en-US" dirty="0"/>
              <a:t>This strand looks at the way health and social care services are managed.</a:t>
            </a:r>
          </a:p>
          <a:p>
            <a:pPr>
              <a:defRPr/>
            </a:pPr>
            <a:r>
              <a:rPr lang="en-US" dirty="0"/>
              <a:t>It is an action research study, supporting user driven commissioning, and related approaches, in a number of sites in the UK. </a:t>
            </a:r>
          </a:p>
          <a:p>
            <a:pPr>
              <a:defRPr/>
            </a:pPr>
            <a:r>
              <a:rPr lang="en-US" dirty="0"/>
              <a:t>The strand aims to explore the different ways user driven commissioning influences:</a:t>
            </a:r>
          </a:p>
          <a:p>
            <a:pPr>
              <a:defRPr/>
            </a:pPr>
            <a:r>
              <a:rPr lang="en-US" dirty="0"/>
              <a:t>disabled people’s health outcomes and independent living</a:t>
            </a:r>
          </a:p>
          <a:p>
            <a:pPr>
              <a:defRPr/>
            </a:pPr>
            <a:r>
              <a:rPr lang="en-US" dirty="0"/>
              <a:t>the professional styles and attitudes of managers and frontline staff</a:t>
            </a:r>
          </a:p>
          <a:p>
            <a:pPr>
              <a:defRPr/>
            </a:pPr>
            <a:r>
              <a:rPr lang="en-US" dirty="0"/>
              <a:t>the commissioning and delivery processes within service delivery organisations.  </a:t>
            </a:r>
          </a:p>
          <a:p>
            <a:pPr>
              <a:defRPr/>
            </a:pPr>
            <a:endParaRPr 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B9CDCC1-8A09-45E1-A61E-E1BE7F9F05D1}" type="slidenum">
              <a:rPr lang="en-GB" altLang="en-US" smtClean="0">
                <a:latin typeface="Calibri" panose="020F0502020204030204" pitchFamily="34" charset="0"/>
              </a:rPr>
              <a:pPr/>
              <a:t>3</a:t>
            </a:fld>
            <a:endParaRPr lang="en-GB" altLang="en-US">
              <a:latin typeface="Calibri" panose="020F0502020204030204" pitchFamily="34" charset="0"/>
            </a:endParaRPr>
          </a:p>
        </p:txBody>
      </p:sp>
    </p:spTree>
    <p:extLst>
      <p:ext uri="{BB962C8B-B14F-4D97-AF65-F5344CB8AC3E}">
        <p14:creationId xmlns:p14="http://schemas.microsoft.com/office/powerpoint/2010/main" val="67322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Note introduction and role of acute liaison nurse</a:t>
            </a:r>
          </a:p>
        </p:txBody>
      </p:sp>
      <p:sp>
        <p:nvSpPr>
          <p:cNvPr id="2253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12A8D8-0554-48CB-920F-F223BE4A3893}" type="slidenum">
              <a:rPr lang="en-GB" altLang="en-US" smtClean="0">
                <a:latin typeface="Calibri" panose="020F0502020204030204" pitchFamily="34" charset="0"/>
              </a:rPr>
              <a:pPr/>
              <a:t>16</a:t>
            </a:fld>
            <a:endParaRPr lang="en-GB" altLang="en-US">
              <a:latin typeface="Calibri" panose="020F0502020204030204" pitchFamily="34" charset="0"/>
            </a:endParaRPr>
          </a:p>
        </p:txBody>
      </p:sp>
    </p:spTree>
    <p:extLst>
      <p:ext uri="{BB962C8B-B14F-4D97-AF65-F5344CB8AC3E}">
        <p14:creationId xmlns:p14="http://schemas.microsoft.com/office/powerpoint/2010/main" val="4093343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Most successful change projects require a combination of these strategies (Strunk 1995). </a:t>
            </a:r>
          </a:p>
          <a:p>
            <a:r>
              <a:rPr lang="en-US" altLang="en-US"/>
              <a:t>What strategies do you use?</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4525AB7-010C-46FC-9283-90E7FAF96085}" type="slidenum">
              <a:rPr lang="en-GB" altLang="en-US" smtClean="0">
                <a:latin typeface="Calibri" panose="020F0502020204030204" pitchFamily="34" charset="0"/>
              </a:rPr>
              <a:pPr/>
              <a:t>17</a:t>
            </a:fld>
            <a:endParaRPr lang="en-GB" altLang="en-US">
              <a:latin typeface="Calibri" panose="020F0502020204030204" pitchFamily="34" charset="0"/>
            </a:endParaRPr>
          </a:p>
        </p:txBody>
      </p:sp>
    </p:spTree>
    <p:extLst>
      <p:ext uri="{BB962C8B-B14F-4D97-AF65-F5344CB8AC3E}">
        <p14:creationId xmlns:p14="http://schemas.microsoft.com/office/powerpoint/2010/main" val="1902855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and subtitl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44825"/>
            <a:ext cx="8640960" cy="1470025"/>
          </a:xfrm>
        </p:spPr>
        <p:txBody>
          <a:bodyPr anchor="b">
            <a:normAutofit/>
          </a:bodyPr>
          <a:lstStyle>
            <a:lvl1pPr algn="l">
              <a:defRPr sz="3600">
                <a:solidFill>
                  <a:srgbClr val="9A1D2B"/>
                </a:solidFill>
                <a:latin typeface="Arial" pitchFamily="34" charset="0"/>
                <a:cs typeface="Arial"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251520" y="3356992"/>
            <a:ext cx="8640960" cy="17526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Footer Placeholder 4"/>
          <p:cNvSpPr>
            <a:spLocks noGrp="1"/>
          </p:cNvSpPr>
          <p:nvPr>
            <p:ph type="ftr" sz="quarter" idx="10"/>
          </p:nvPr>
        </p:nvSpPr>
        <p:spPr/>
        <p:txBody>
          <a:bodyPr/>
          <a:lstStyle>
            <a:lvl1pPr>
              <a:defRPr/>
            </a:lvl1pPr>
          </a:lstStyle>
          <a:p>
            <a:pPr>
              <a:defRPr/>
            </a:pPr>
            <a:endParaRPr lang="en-GB"/>
          </a:p>
        </p:txBody>
      </p:sp>
      <p:sp>
        <p:nvSpPr>
          <p:cNvPr id="5" name="Slide Number Placeholder 5"/>
          <p:cNvSpPr>
            <a:spLocks noGrp="1"/>
          </p:cNvSpPr>
          <p:nvPr>
            <p:ph type="sldNum" sz="quarter" idx="11"/>
          </p:nvPr>
        </p:nvSpPr>
        <p:spPr/>
        <p:txBody>
          <a:bodyPr/>
          <a:lstStyle>
            <a:lvl1pPr>
              <a:defRPr/>
            </a:lvl1pPr>
          </a:lstStyle>
          <a:p>
            <a:pPr>
              <a:defRPr/>
            </a:pPr>
            <a:fld id="{2FA9D3BA-81E4-441E-A848-43F16D2AF3D0}" type="slidenum">
              <a:rPr lang="en-GB" altLang="en-US"/>
              <a:pPr>
                <a:defRPr/>
              </a:pPr>
              <a:t>‹#›</a:t>
            </a:fld>
            <a:endParaRPr lang="en-GB" altLang="en-US"/>
          </a:p>
        </p:txBody>
      </p:sp>
      <p:sp>
        <p:nvSpPr>
          <p:cNvPr id="6" name="Date Placeholder 6"/>
          <p:cNvSpPr>
            <a:spLocks noGrp="1"/>
          </p:cNvSpPr>
          <p:nvPr>
            <p:ph type="dt" sz="half" idx="12"/>
          </p:nvPr>
        </p:nvSpPr>
        <p:spPr/>
        <p:txBody>
          <a:bodyPr/>
          <a:lstStyle>
            <a:lvl1pPr>
              <a:defRPr/>
            </a:lvl1pPr>
          </a:lstStyle>
          <a:p>
            <a:pPr>
              <a:defRPr/>
            </a:pPr>
            <a:fld id="{B8F7E1ED-EC18-4DC0-ADC5-D4973A969939}" type="datetime4">
              <a:rPr lang="en-GB"/>
              <a:pPr>
                <a:defRPr/>
              </a:pPr>
              <a:t>13 June 2017</a:t>
            </a:fld>
            <a:endParaRPr lang="en-GB" dirty="0"/>
          </a:p>
        </p:txBody>
      </p:sp>
    </p:spTree>
    <p:extLst>
      <p:ext uri="{BB962C8B-B14F-4D97-AF65-F5344CB8AC3E}">
        <p14:creationId xmlns:p14="http://schemas.microsoft.com/office/powerpoint/2010/main" val="463559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196752"/>
            <a:ext cx="8640960" cy="1143000"/>
          </a:xfrm>
        </p:spPr>
        <p:txBody>
          <a:bodyPr anchor="b">
            <a:normAutofit/>
          </a:bodyPr>
          <a:lstStyle>
            <a:lvl1pPr algn="l">
              <a:defRPr sz="3200">
                <a:solidFill>
                  <a:srgbClr val="9A1D2B"/>
                </a:solidFill>
                <a:latin typeface="Arial" pitchFamily="34" charset="0"/>
                <a:cs typeface="Arial"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251520" y="2420889"/>
            <a:ext cx="8640960" cy="3705275"/>
          </a:xfrm>
        </p:spPr>
        <p:txBody>
          <a:bodyPr/>
          <a:lstStyle>
            <a:lvl5pPr>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p:cNvSpPr>
            <a:spLocks noGrp="1"/>
          </p:cNvSpPr>
          <p:nvPr>
            <p:ph type="ftr" sz="quarter" idx="10"/>
          </p:nvPr>
        </p:nvSpPr>
        <p:spPr/>
        <p:txBody>
          <a:bodyPr/>
          <a:lstStyle>
            <a:lvl1pPr>
              <a:defRPr/>
            </a:lvl1pPr>
          </a:lstStyle>
          <a:p>
            <a:pPr>
              <a:defRPr/>
            </a:pPr>
            <a:endParaRPr lang="en-GB"/>
          </a:p>
        </p:txBody>
      </p:sp>
      <p:sp>
        <p:nvSpPr>
          <p:cNvPr id="5" name="Slide Number Placeholder 5"/>
          <p:cNvSpPr>
            <a:spLocks noGrp="1"/>
          </p:cNvSpPr>
          <p:nvPr>
            <p:ph type="sldNum" sz="quarter" idx="11"/>
          </p:nvPr>
        </p:nvSpPr>
        <p:spPr/>
        <p:txBody>
          <a:bodyPr/>
          <a:lstStyle>
            <a:lvl1pPr>
              <a:defRPr/>
            </a:lvl1pPr>
          </a:lstStyle>
          <a:p>
            <a:pPr>
              <a:defRPr/>
            </a:pPr>
            <a:fld id="{BCF22495-F339-40EC-BA8F-95C084E20077}" type="slidenum">
              <a:rPr lang="en-GB" altLang="en-US"/>
              <a:pPr>
                <a:defRPr/>
              </a:pPr>
              <a:t>‹#›</a:t>
            </a:fld>
            <a:endParaRPr lang="en-GB" altLang="en-US"/>
          </a:p>
        </p:txBody>
      </p:sp>
      <p:sp>
        <p:nvSpPr>
          <p:cNvPr id="6" name="Date Placeholder 6"/>
          <p:cNvSpPr>
            <a:spLocks noGrp="1"/>
          </p:cNvSpPr>
          <p:nvPr>
            <p:ph type="dt" sz="half" idx="12"/>
          </p:nvPr>
        </p:nvSpPr>
        <p:spPr/>
        <p:txBody>
          <a:bodyPr/>
          <a:lstStyle>
            <a:lvl1pPr>
              <a:defRPr/>
            </a:lvl1pPr>
          </a:lstStyle>
          <a:p>
            <a:pPr>
              <a:defRPr/>
            </a:pPr>
            <a:fld id="{82737525-6AC7-482B-8C64-C424D7117CBA}" type="datetime4">
              <a:rPr lang="en-GB"/>
              <a:pPr>
                <a:defRPr/>
              </a:pPr>
              <a:t>13 June 2017</a:t>
            </a:fld>
            <a:endParaRPr lang="en-GB" dirty="0"/>
          </a:p>
        </p:txBody>
      </p:sp>
    </p:spTree>
    <p:extLst>
      <p:ext uri="{BB962C8B-B14F-4D97-AF65-F5344CB8AC3E}">
        <p14:creationId xmlns:p14="http://schemas.microsoft.com/office/powerpoint/2010/main" val="1158458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96752"/>
            <a:ext cx="8640960" cy="4929411"/>
          </a:xfrm>
        </p:spPr>
        <p:txBody>
          <a:bodyPr/>
          <a:lstStyle>
            <a:lvl5pPr>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p:cNvSpPr>
            <a:spLocks noGrp="1"/>
          </p:cNvSpPr>
          <p:nvPr>
            <p:ph type="ftr" sz="quarter" idx="10"/>
          </p:nvPr>
        </p:nvSpPr>
        <p:spPr/>
        <p:txBody>
          <a:bodyPr/>
          <a:lstStyle>
            <a:lvl1pPr>
              <a:defRPr/>
            </a:lvl1pPr>
          </a:lstStyle>
          <a:p>
            <a:pPr>
              <a:defRPr/>
            </a:pPr>
            <a:endParaRPr lang="en-GB"/>
          </a:p>
        </p:txBody>
      </p:sp>
      <p:sp>
        <p:nvSpPr>
          <p:cNvPr id="5" name="Slide Number Placeholder 5"/>
          <p:cNvSpPr>
            <a:spLocks noGrp="1"/>
          </p:cNvSpPr>
          <p:nvPr>
            <p:ph type="sldNum" sz="quarter" idx="11"/>
          </p:nvPr>
        </p:nvSpPr>
        <p:spPr/>
        <p:txBody>
          <a:bodyPr/>
          <a:lstStyle>
            <a:lvl1pPr>
              <a:defRPr/>
            </a:lvl1pPr>
          </a:lstStyle>
          <a:p>
            <a:pPr>
              <a:defRPr/>
            </a:pPr>
            <a:fld id="{B8A77FB6-9E43-4F49-A751-FCDB51F5D6CC}" type="slidenum">
              <a:rPr lang="en-GB" altLang="en-US"/>
              <a:pPr>
                <a:defRPr/>
              </a:pPr>
              <a:t>‹#›</a:t>
            </a:fld>
            <a:endParaRPr lang="en-GB" altLang="en-US"/>
          </a:p>
        </p:txBody>
      </p:sp>
      <p:sp>
        <p:nvSpPr>
          <p:cNvPr id="6" name="Date Placeholder 6"/>
          <p:cNvSpPr>
            <a:spLocks noGrp="1"/>
          </p:cNvSpPr>
          <p:nvPr>
            <p:ph type="dt" sz="half" idx="12"/>
          </p:nvPr>
        </p:nvSpPr>
        <p:spPr/>
        <p:txBody>
          <a:bodyPr/>
          <a:lstStyle>
            <a:lvl1pPr>
              <a:defRPr/>
            </a:lvl1pPr>
          </a:lstStyle>
          <a:p>
            <a:pPr>
              <a:defRPr/>
            </a:pPr>
            <a:fld id="{B17797A8-D147-48DE-8BCD-01E981949DA4}" type="datetime4">
              <a:rPr lang="en-GB"/>
              <a:pPr>
                <a:defRPr/>
              </a:pPr>
              <a:t>13 June 2017</a:t>
            </a:fld>
            <a:endParaRPr lang="en-GB" dirty="0"/>
          </a:p>
        </p:txBody>
      </p:sp>
    </p:spTree>
    <p:extLst>
      <p:ext uri="{BB962C8B-B14F-4D97-AF65-F5344CB8AC3E}">
        <p14:creationId xmlns:p14="http://schemas.microsoft.com/office/powerpoint/2010/main" val="122882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1277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41277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57C6830F-4689-465F-82A0-056D8951878B}" type="slidenum">
              <a:rPr lang="en-GB" altLang="en-US"/>
              <a:pPr>
                <a:defRPr/>
              </a:pPr>
              <a:t>‹#›</a:t>
            </a:fld>
            <a:endParaRPr lang="en-GB" altLang="en-US"/>
          </a:p>
        </p:txBody>
      </p:sp>
      <p:sp>
        <p:nvSpPr>
          <p:cNvPr id="7" name="Date Placeholder 6"/>
          <p:cNvSpPr>
            <a:spLocks noGrp="1"/>
          </p:cNvSpPr>
          <p:nvPr>
            <p:ph type="dt" sz="half" idx="12"/>
          </p:nvPr>
        </p:nvSpPr>
        <p:spPr/>
        <p:txBody>
          <a:bodyPr/>
          <a:lstStyle>
            <a:lvl1pPr>
              <a:defRPr/>
            </a:lvl1pPr>
          </a:lstStyle>
          <a:p>
            <a:pPr>
              <a:defRPr/>
            </a:pPr>
            <a:fld id="{957F40F7-717C-453A-85F0-7B4FC8A4CEDE}" type="datetime4">
              <a:rPr lang="en-GB"/>
              <a:pPr>
                <a:defRPr/>
              </a:pPr>
              <a:t>13 June 2017</a:t>
            </a:fld>
            <a:endParaRPr lang="en-GB" dirty="0"/>
          </a:p>
        </p:txBody>
      </p:sp>
    </p:spTree>
    <p:extLst>
      <p:ext uri="{BB962C8B-B14F-4D97-AF65-F5344CB8AC3E}">
        <p14:creationId xmlns:p14="http://schemas.microsoft.com/office/powerpoint/2010/main" val="210660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268760"/>
            <a:ext cx="5486400" cy="417646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445225"/>
            <a:ext cx="5486400" cy="6549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089DD56B-65E4-4348-9A80-328BD0335429}" type="slidenum">
              <a:rPr lang="en-GB" altLang="en-US"/>
              <a:pPr>
                <a:defRPr/>
              </a:pPr>
              <a:t>‹#›</a:t>
            </a:fld>
            <a:endParaRPr lang="en-GB" altLang="en-US"/>
          </a:p>
        </p:txBody>
      </p:sp>
      <p:sp>
        <p:nvSpPr>
          <p:cNvPr id="7" name="Date Placeholder 6"/>
          <p:cNvSpPr>
            <a:spLocks noGrp="1"/>
          </p:cNvSpPr>
          <p:nvPr>
            <p:ph type="dt" sz="half" idx="12"/>
          </p:nvPr>
        </p:nvSpPr>
        <p:spPr/>
        <p:txBody>
          <a:bodyPr/>
          <a:lstStyle>
            <a:lvl1pPr>
              <a:defRPr/>
            </a:lvl1pPr>
          </a:lstStyle>
          <a:p>
            <a:pPr>
              <a:defRPr/>
            </a:pPr>
            <a:fld id="{9B3E5F08-5B72-4AFA-B748-3856521D264E}" type="datetime4">
              <a:rPr lang="en-GB"/>
              <a:pPr>
                <a:defRPr/>
              </a:pPr>
              <a:t>13 June 2017</a:t>
            </a:fld>
            <a:endParaRPr lang="en-GB" dirty="0"/>
          </a:p>
        </p:txBody>
      </p:sp>
    </p:spTree>
    <p:extLst>
      <p:ext uri="{BB962C8B-B14F-4D97-AF65-F5344CB8AC3E}">
        <p14:creationId xmlns:p14="http://schemas.microsoft.com/office/powerpoint/2010/main" val="2926302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en-GB"/>
          </a:p>
        </p:txBody>
      </p:sp>
      <p:sp>
        <p:nvSpPr>
          <p:cNvPr id="3" name="Slide Number Placeholder 5"/>
          <p:cNvSpPr>
            <a:spLocks noGrp="1"/>
          </p:cNvSpPr>
          <p:nvPr>
            <p:ph type="sldNum" sz="quarter" idx="11"/>
          </p:nvPr>
        </p:nvSpPr>
        <p:spPr/>
        <p:txBody>
          <a:bodyPr/>
          <a:lstStyle>
            <a:lvl1pPr>
              <a:defRPr/>
            </a:lvl1pPr>
          </a:lstStyle>
          <a:p>
            <a:pPr>
              <a:defRPr/>
            </a:pPr>
            <a:fld id="{09CE41AF-74B3-40E0-B420-AB7FADD28056}" type="slidenum">
              <a:rPr lang="en-GB" altLang="en-US"/>
              <a:pPr>
                <a:defRPr/>
              </a:pPr>
              <a:t>‹#›</a:t>
            </a:fld>
            <a:endParaRPr lang="en-GB" altLang="en-US"/>
          </a:p>
        </p:txBody>
      </p:sp>
      <p:sp>
        <p:nvSpPr>
          <p:cNvPr id="4" name="Date Placeholder 6"/>
          <p:cNvSpPr>
            <a:spLocks noGrp="1"/>
          </p:cNvSpPr>
          <p:nvPr>
            <p:ph type="dt" sz="half" idx="12"/>
          </p:nvPr>
        </p:nvSpPr>
        <p:spPr/>
        <p:txBody>
          <a:bodyPr/>
          <a:lstStyle>
            <a:lvl1pPr>
              <a:defRPr/>
            </a:lvl1pPr>
          </a:lstStyle>
          <a:p>
            <a:pPr>
              <a:defRPr/>
            </a:pPr>
            <a:fld id="{FDD2BC32-1467-4F18-96AB-F524B7EEE10C}" type="datetime4">
              <a:rPr lang="en-GB"/>
              <a:pPr>
                <a:defRPr/>
              </a:pPr>
              <a:t>13 June 2017</a:t>
            </a:fld>
            <a:endParaRPr lang="en-GB" dirty="0"/>
          </a:p>
        </p:txBody>
      </p:sp>
    </p:spTree>
    <p:extLst>
      <p:ext uri="{BB962C8B-B14F-4D97-AF65-F5344CB8AC3E}">
        <p14:creationId xmlns:p14="http://schemas.microsoft.com/office/powerpoint/2010/main" val="160554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7" descr="logo-ltr.tif"/>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50825" y="285750"/>
            <a:ext cx="1944688"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250825" y="1079500"/>
            <a:ext cx="8642350" cy="0"/>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250825" y="6165850"/>
            <a:ext cx="8642350" cy="0"/>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1031" name="Picture 11" descr="address.gif"/>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7400925" y="6237288"/>
            <a:ext cx="14922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p:cNvSpPr>
            <a:spLocks noGrp="1"/>
          </p:cNvSpPr>
          <p:nvPr>
            <p:ph type="ftr" sz="quarter" idx="3"/>
          </p:nvPr>
        </p:nvSpPr>
        <p:spPr>
          <a:xfrm>
            <a:off x="128588" y="6246813"/>
            <a:ext cx="38671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Arial" pitchFamily="34" charset="0"/>
                <a:cs typeface="Arial" pitchFamily="34" charset="0"/>
              </a:defRPr>
            </a:lvl1pPr>
          </a:lstStyle>
          <a:p>
            <a:pPr>
              <a:defRPr/>
            </a:pPr>
            <a:endParaRPr lang="en-GB"/>
          </a:p>
        </p:txBody>
      </p:sp>
      <p:sp>
        <p:nvSpPr>
          <p:cNvPr id="18" name="Slide Number Placeholder 5"/>
          <p:cNvSpPr>
            <a:spLocks noGrp="1"/>
          </p:cNvSpPr>
          <p:nvPr>
            <p:ph type="sldNum" sz="quarter" idx="4"/>
          </p:nvPr>
        </p:nvSpPr>
        <p:spPr>
          <a:xfrm>
            <a:off x="4211638" y="6251575"/>
            <a:ext cx="720725"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fld id="{6D47310A-DA40-44BF-8784-7DCE47E88384}" type="slidenum">
              <a:rPr lang="en-GB" altLang="en-US"/>
              <a:pPr>
                <a:defRPr/>
              </a:pPr>
              <a:t>‹#›</a:t>
            </a:fld>
            <a:endParaRPr lang="en-GB" altLang="en-US"/>
          </a:p>
        </p:txBody>
      </p:sp>
      <p:sp>
        <p:nvSpPr>
          <p:cNvPr id="20" name="Date Placeholder 6"/>
          <p:cNvSpPr>
            <a:spLocks noGrp="1"/>
          </p:cNvSpPr>
          <p:nvPr>
            <p:ph type="dt" sz="half" idx="2"/>
          </p:nvPr>
        </p:nvSpPr>
        <p:spPr>
          <a:xfrm>
            <a:off x="6732588" y="620713"/>
            <a:ext cx="2133600" cy="365125"/>
          </a:xfrm>
          <a:prstGeom prst="rect">
            <a:avLst/>
          </a:prstGeom>
        </p:spPr>
        <p:txBody>
          <a:bodyPr/>
          <a:lstStyle>
            <a:lvl1pPr algn="r" eaLnBrk="1" fontAlgn="auto" hangingPunct="1">
              <a:spcBef>
                <a:spcPts val="0"/>
              </a:spcBef>
              <a:spcAft>
                <a:spcPts val="0"/>
              </a:spcAft>
              <a:defRPr sz="1200">
                <a:solidFill>
                  <a:srgbClr val="898989"/>
                </a:solidFill>
                <a:latin typeface="Arial" pitchFamily="34" charset="0"/>
                <a:cs typeface="Arial" pitchFamily="34" charset="0"/>
              </a:defRPr>
            </a:lvl1pPr>
          </a:lstStyle>
          <a:p>
            <a:pPr>
              <a:defRPr/>
            </a:pPr>
            <a:fld id="{327CF6B7-6843-4984-AB35-FD37DBBA970D}" type="datetime4">
              <a:rPr lang="en-GB"/>
              <a:pPr>
                <a:defRPr/>
              </a:pPr>
              <a:t>13 June 2017</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p:txStyles>
    <p:titleStyle>
      <a:lvl1pPr algn="l" rtl="0" eaLnBrk="0" fontAlgn="base" hangingPunct="0">
        <a:spcBef>
          <a:spcPct val="0"/>
        </a:spcBef>
        <a:spcAft>
          <a:spcPct val="0"/>
        </a:spcAft>
        <a:defRPr sz="3200" kern="1200">
          <a:solidFill>
            <a:srgbClr val="9A1D2B"/>
          </a:solidFill>
          <a:latin typeface="Arial" pitchFamily="34" charset="0"/>
          <a:ea typeface="+mj-ea"/>
          <a:cs typeface="Arial" pitchFamily="34" charset="0"/>
        </a:defRPr>
      </a:lvl1pPr>
      <a:lvl2pPr algn="l" rtl="0" eaLnBrk="0" fontAlgn="base" hangingPunct="0">
        <a:spcBef>
          <a:spcPct val="0"/>
        </a:spcBef>
        <a:spcAft>
          <a:spcPct val="0"/>
        </a:spcAft>
        <a:defRPr sz="3200">
          <a:solidFill>
            <a:srgbClr val="9A1D2B"/>
          </a:solidFill>
          <a:latin typeface="Arial" charset="0"/>
          <a:cs typeface="Arial" charset="0"/>
        </a:defRPr>
      </a:lvl2pPr>
      <a:lvl3pPr algn="l" rtl="0" eaLnBrk="0" fontAlgn="base" hangingPunct="0">
        <a:spcBef>
          <a:spcPct val="0"/>
        </a:spcBef>
        <a:spcAft>
          <a:spcPct val="0"/>
        </a:spcAft>
        <a:defRPr sz="3200">
          <a:solidFill>
            <a:srgbClr val="9A1D2B"/>
          </a:solidFill>
          <a:latin typeface="Arial" charset="0"/>
          <a:cs typeface="Arial" charset="0"/>
        </a:defRPr>
      </a:lvl3pPr>
      <a:lvl4pPr algn="l" rtl="0" eaLnBrk="0" fontAlgn="base" hangingPunct="0">
        <a:spcBef>
          <a:spcPct val="0"/>
        </a:spcBef>
        <a:spcAft>
          <a:spcPct val="0"/>
        </a:spcAft>
        <a:defRPr sz="3200">
          <a:solidFill>
            <a:srgbClr val="9A1D2B"/>
          </a:solidFill>
          <a:latin typeface="Arial" charset="0"/>
          <a:cs typeface="Arial" charset="0"/>
        </a:defRPr>
      </a:lvl4pPr>
      <a:lvl5pPr algn="l" rtl="0" eaLnBrk="0" fontAlgn="base" hangingPunct="0">
        <a:spcBef>
          <a:spcPct val="0"/>
        </a:spcBef>
        <a:spcAft>
          <a:spcPct val="0"/>
        </a:spcAft>
        <a:defRPr sz="3200">
          <a:solidFill>
            <a:srgbClr val="9A1D2B"/>
          </a:solidFill>
          <a:latin typeface="Arial" charset="0"/>
          <a:cs typeface="Arial" charset="0"/>
        </a:defRPr>
      </a:lvl5pPr>
      <a:lvl6pPr marL="457200" algn="l" rtl="0" fontAlgn="base">
        <a:spcBef>
          <a:spcPct val="0"/>
        </a:spcBef>
        <a:spcAft>
          <a:spcPct val="0"/>
        </a:spcAft>
        <a:defRPr sz="3200">
          <a:solidFill>
            <a:srgbClr val="9A1D2B"/>
          </a:solidFill>
          <a:latin typeface="Arial" charset="0"/>
          <a:cs typeface="Arial" charset="0"/>
        </a:defRPr>
      </a:lvl6pPr>
      <a:lvl7pPr marL="914400" algn="l" rtl="0" fontAlgn="base">
        <a:spcBef>
          <a:spcPct val="0"/>
        </a:spcBef>
        <a:spcAft>
          <a:spcPct val="0"/>
        </a:spcAft>
        <a:defRPr sz="3200">
          <a:solidFill>
            <a:srgbClr val="9A1D2B"/>
          </a:solidFill>
          <a:latin typeface="Arial" charset="0"/>
          <a:cs typeface="Arial" charset="0"/>
        </a:defRPr>
      </a:lvl7pPr>
      <a:lvl8pPr marL="1371600" algn="l" rtl="0" fontAlgn="base">
        <a:spcBef>
          <a:spcPct val="0"/>
        </a:spcBef>
        <a:spcAft>
          <a:spcPct val="0"/>
        </a:spcAft>
        <a:defRPr sz="3200">
          <a:solidFill>
            <a:srgbClr val="9A1D2B"/>
          </a:solidFill>
          <a:latin typeface="Arial" charset="0"/>
          <a:cs typeface="Arial" charset="0"/>
        </a:defRPr>
      </a:lvl8pPr>
      <a:lvl9pPr marL="1828800" algn="l" rtl="0" fontAlgn="base">
        <a:spcBef>
          <a:spcPct val="0"/>
        </a:spcBef>
        <a:spcAft>
          <a:spcPct val="0"/>
        </a:spcAft>
        <a:defRPr sz="3200">
          <a:solidFill>
            <a:srgbClr val="9A1D2B"/>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BF2F37"/>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ndti.org.uk/resources/publications/reasonable-adjustments-for-people-with-learning-disabilities-in-the-manage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ndti.org.uk/resources/publications/screening-services-strategy-and-toolk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ndti.org.uk/our-work/our-projects/peoples-health/improving-health-and-lives-ihal" TargetMode="External"/><Relationship Id="rId2" Type="http://schemas.openxmlformats.org/officeDocument/2006/relationships/hyperlink" Target="https://tinyurl.com/improvinghealthandlivesarchive"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bristol.ac.uk/sps/gettingthingschange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50825" y="1317625"/>
            <a:ext cx="8642350" cy="1470025"/>
          </a:xfrm>
        </p:spPr>
        <p:txBody>
          <a:bodyPr>
            <a:normAutofit fontScale="90000"/>
          </a:bodyPr>
          <a:lstStyle/>
          <a:p>
            <a:pPr algn="ctr">
              <a:defRPr/>
            </a:pPr>
            <a:r>
              <a:rPr lang="en-GB" altLang="en-US" dirty="0">
                <a:solidFill>
                  <a:schemeClr val="tx1"/>
                </a:solidFill>
              </a:rPr>
              <a:t/>
            </a:r>
            <a:br>
              <a:rPr lang="en-GB" altLang="en-US" dirty="0">
                <a:solidFill>
                  <a:schemeClr val="tx1"/>
                </a:solidFill>
              </a:rPr>
            </a:br>
            <a:r>
              <a:rPr lang="en-GB" b="1" dirty="0">
                <a:solidFill>
                  <a:schemeClr val="tx1"/>
                </a:solidFill>
              </a:rPr>
              <a:t>“Getting Things Changed”: </a:t>
            </a:r>
            <a:br>
              <a:rPr lang="en-GB" b="1" dirty="0">
                <a:solidFill>
                  <a:schemeClr val="tx1"/>
                </a:solidFill>
              </a:rPr>
            </a:br>
            <a:r>
              <a:rPr lang="en-GB" b="1" dirty="0">
                <a:solidFill>
                  <a:schemeClr val="tx1"/>
                </a:solidFill>
              </a:rPr>
              <a:t>The provision of ‘reasonable adjustments’ for disabled people by hospital services</a:t>
            </a:r>
            <a:endParaRPr lang="en-GB" altLang="en-US" dirty="0">
              <a:solidFill>
                <a:schemeClr val="tx1"/>
              </a:solidFill>
            </a:endParaRPr>
          </a:p>
        </p:txBody>
      </p:sp>
      <p:sp>
        <p:nvSpPr>
          <p:cNvPr id="4099" name="Date Placeholder 3"/>
          <p:cNvSpPr>
            <a:spLocks noGrp="1"/>
          </p:cNvSpPr>
          <p:nvPr>
            <p:ph type="dt"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91D35D1A-91F6-4772-9D7F-DDB83BBB80B7}" type="datetime4">
              <a:rPr lang="en-GB" altLang="en-US" sz="1200" smtClean="0">
                <a:solidFill>
                  <a:srgbClr val="898989"/>
                </a:solidFill>
                <a:latin typeface="Arial" panose="020B0604020202020204" pitchFamily="34" charset="0"/>
              </a:rPr>
              <a:pPr fontAlgn="base">
                <a:spcBef>
                  <a:spcPct val="0"/>
                </a:spcBef>
                <a:spcAft>
                  <a:spcPct val="0"/>
                </a:spcAft>
                <a:buFontTx/>
                <a:buNone/>
              </a:pPr>
              <a:t>13 June 2017</a:t>
            </a:fld>
            <a:endParaRPr lang="en-GB" altLang="en-US" sz="1200">
              <a:solidFill>
                <a:srgbClr val="898989"/>
              </a:solidFill>
              <a:latin typeface="Arial" panose="020B0604020202020204" pitchFamily="34" charset="0"/>
            </a:endParaRPr>
          </a:p>
        </p:txBody>
      </p:sp>
      <p:sp>
        <p:nvSpPr>
          <p:cNvPr id="4100"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0E2A19D-07C6-482B-8D93-E22541C3435B}" type="slidenum">
              <a:rPr lang="en-GB" altLang="en-US" sz="1200" smtClean="0">
                <a:solidFill>
                  <a:srgbClr val="898989"/>
                </a:solidFill>
                <a:latin typeface="Arial" panose="020B0604020202020204" pitchFamily="34" charset="0"/>
              </a:rPr>
              <a:pPr>
                <a:spcBef>
                  <a:spcPct val="0"/>
                </a:spcBef>
                <a:buFontTx/>
                <a:buNone/>
              </a:pPr>
              <a:t>1</a:t>
            </a:fld>
            <a:endParaRPr lang="en-GB" altLang="en-US" sz="1200">
              <a:solidFill>
                <a:srgbClr val="898989"/>
              </a:solidFill>
              <a:latin typeface="Arial" panose="020B0604020202020204" pitchFamily="34" charset="0"/>
            </a:endParaRPr>
          </a:p>
        </p:txBody>
      </p:sp>
      <p:sp>
        <p:nvSpPr>
          <p:cNvPr id="6" name="Footer Placeholder 5"/>
          <p:cNvSpPr>
            <a:spLocks noGrp="1"/>
          </p:cNvSpPr>
          <p:nvPr>
            <p:ph type="ftr" sz="quarter" idx="10"/>
          </p:nvPr>
        </p:nvSpPr>
        <p:spPr/>
        <p:txBody>
          <a:bodyPr/>
          <a:lstStyle/>
          <a:p>
            <a:pPr>
              <a:defRPr/>
            </a:pPr>
            <a:endParaRPr lang="en-GB" dirty="0"/>
          </a:p>
        </p:txBody>
      </p:sp>
      <p:sp>
        <p:nvSpPr>
          <p:cNvPr id="4102" name="Title 1"/>
          <p:cNvSpPr txBox="1">
            <a:spLocks/>
          </p:cNvSpPr>
          <p:nvPr/>
        </p:nvSpPr>
        <p:spPr bwMode="auto">
          <a:xfrm>
            <a:off x="223838" y="3860800"/>
            <a:ext cx="7262812" cy="161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2800">
                <a:latin typeface="Arial" panose="020B0604020202020204" pitchFamily="34" charset="0"/>
              </a:rPr>
              <a:t/>
            </a:r>
            <a:br>
              <a:rPr lang="en-GB" altLang="en-US" sz="2800">
                <a:latin typeface="Arial" panose="020B0604020202020204" pitchFamily="34" charset="0"/>
              </a:rPr>
            </a:br>
            <a:r>
              <a:rPr lang="en-GB" altLang="en-US" sz="2800">
                <a:latin typeface="Arial" panose="020B0604020202020204" pitchFamily="34" charset="0"/>
              </a:rPr>
              <a:t>Dr Stuart Read</a:t>
            </a:r>
          </a:p>
          <a:p>
            <a:pPr algn="ctr">
              <a:spcBef>
                <a:spcPct val="0"/>
              </a:spcBef>
              <a:buFontTx/>
              <a:buNone/>
            </a:pPr>
            <a:r>
              <a:rPr lang="en-GB" altLang="en-US" sz="2800">
                <a:latin typeface="Arial" panose="020B0604020202020204" pitchFamily="34" charset="0"/>
              </a:rPr>
              <a:t>Norah Fry Centre for Disability Studies</a:t>
            </a:r>
          </a:p>
          <a:p>
            <a:pPr algn="ctr">
              <a:spcBef>
                <a:spcPct val="0"/>
              </a:spcBef>
              <a:buFontTx/>
              <a:buNone/>
            </a:pPr>
            <a:endParaRPr lang="en-GB" altLang="en-US" sz="2800">
              <a:latin typeface="Arial" panose="020B0604020202020204" pitchFamily="34" charset="0"/>
            </a:endParaRPr>
          </a:p>
          <a:p>
            <a:pPr algn="ctr">
              <a:spcBef>
                <a:spcPct val="0"/>
              </a:spcBef>
              <a:buFontTx/>
              <a:buNone/>
            </a:pPr>
            <a:r>
              <a:rPr lang="en-GB" altLang="en-US" sz="2800">
                <a:latin typeface="Arial" panose="020B0604020202020204" pitchFamily="34" charset="0"/>
              </a:rPr>
              <a:t>Sue Turner</a:t>
            </a:r>
          </a:p>
          <a:p>
            <a:pPr algn="ctr">
              <a:spcBef>
                <a:spcPct val="0"/>
              </a:spcBef>
              <a:buFontTx/>
              <a:buNone/>
            </a:pPr>
            <a:r>
              <a:rPr lang="en-GB" altLang="en-US" sz="2800">
                <a:latin typeface="Arial" panose="020B0604020202020204" pitchFamily="34" charset="0"/>
              </a:rPr>
              <a:t>National Development Team for Inclusion</a:t>
            </a:r>
          </a:p>
        </p:txBody>
      </p:sp>
      <p:pic>
        <p:nvPicPr>
          <p:cNvPr id="4103" name="Picture 8" descr="Image result for getting things changed brist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70775" y="2865438"/>
            <a:ext cx="1314450"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8" descr="https://www.uea.ac.uk/documents/3802123/4104086/JPG+RGB+Large+with+Border.jpg/8d6f64bd-6c82-4253-b7ad-c786964f0ce9?t=14167823540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9963" y="4494213"/>
            <a:ext cx="163195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0825" y="1196975"/>
            <a:ext cx="8893175" cy="1143000"/>
          </a:xfrm>
        </p:spPr>
        <p:txBody>
          <a:bodyPr/>
          <a:lstStyle/>
          <a:p>
            <a:r>
              <a:rPr lang="en-GB" altLang="en-US" b="1">
                <a:solidFill>
                  <a:schemeClr val="tx1"/>
                </a:solidFill>
              </a:rPr>
              <a:t>Overview of reasonable adjustments project</a:t>
            </a:r>
            <a:r>
              <a:rPr lang="en-GB" altLang="en-US"/>
              <a:t/>
            </a:r>
            <a:br>
              <a:rPr lang="en-GB" altLang="en-US"/>
            </a:br>
            <a:endParaRPr lang="en-GB" altLang="en-US"/>
          </a:p>
        </p:txBody>
      </p:sp>
      <p:sp>
        <p:nvSpPr>
          <p:cNvPr id="15363" name="Content Placeholder 2"/>
          <p:cNvSpPr>
            <a:spLocks noGrp="1"/>
          </p:cNvSpPr>
          <p:nvPr>
            <p:ph idx="1"/>
          </p:nvPr>
        </p:nvSpPr>
        <p:spPr>
          <a:xfrm>
            <a:off x="128588" y="2060575"/>
            <a:ext cx="8691562" cy="3705225"/>
          </a:xfrm>
        </p:spPr>
        <p:txBody>
          <a:bodyPr/>
          <a:lstStyle/>
          <a:p>
            <a:r>
              <a:rPr lang="en-GB" altLang="en-US" sz="2400">
                <a:latin typeface="Arial" panose="020B0604020202020204" pitchFamily="34" charset="0"/>
                <a:cs typeface="Arial" panose="020B0604020202020204" pitchFamily="34" charset="0"/>
              </a:rPr>
              <a:t>Audit of CQC inspection reports from 2015 and 2016.</a:t>
            </a:r>
          </a:p>
          <a:p>
            <a:r>
              <a:rPr lang="en-GB" altLang="en-US" sz="2400">
                <a:latin typeface="Arial" panose="020B0604020202020204" pitchFamily="34" charset="0"/>
                <a:cs typeface="Arial" panose="020B0604020202020204" pitchFamily="34" charset="0"/>
              </a:rPr>
              <a:t>Freedom of information request regarding Monitor criteria (2015) for patients with learning disabilities.</a:t>
            </a:r>
          </a:p>
          <a:p>
            <a:r>
              <a:rPr lang="en-GB" altLang="en-US" sz="2400">
                <a:latin typeface="Arial" panose="020B0604020202020204" pitchFamily="34" charset="0"/>
                <a:cs typeface="Arial" panose="020B0604020202020204" pitchFamily="34" charset="0"/>
              </a:rPr>
              <a:t>Survey for health professionals and Healthwatch.</a:t>
            </a:r>
          </a:p>
          <a:p>
            <a:r>
              <a:rPr lang="en-GB" altLang="en-US" sz="2400">
                <a:latin typeface="Arial" panose="020B0604020202020204" pitchFamily="34" charset="0"/>
                <a:cs typeface="Arial" panose="020B0604020202020204" pitchFamily="34" charset="0"/>
              </a:rPr>
              <a:t>Interviews with disabled people.</a:t>
            </a:r>
          </a:p>
          <a:p>
            <a:r>
              <a:rPr lang="en-GB" altLang="en-US" sz="2400">
                <a:latin typeface="Arial" panose="020B0604020202020204" pitchFamily="34" charset="0"/>
                <a:cs typeface="Arial" panose="020B0604020202020204" pitchFamily="34" charset="0"/>
              </a:rPr>
              <a:t>Workshops in March and April 2017 in Bristol and Leeds.</a:t>
            </a:r>
          </a:p>
          <a:p>
            <a:endParaRPr lang="en-GB" altLang="en-US" sz="2400">
              <a:latin typeface="Arial" panose="020B0604020202020204" pitchFamily="34" charset="0"/>
              <a:cs typeface="Arial" panose="020B0604020202020204" pitchFamily="34" charset="0"/>
            </a:endParaRPr>
          </a:p>
          <a:p>
            <a:endParaRPr lang="en-GB" altLang="en-US" sz="2400">
              <a:latin typeface="Arial" panose="020B0604020202020204" pitchFamily="34" charset="0"/>
              <a:cs typeface="Arial" panose="020B0604020202020204" pitchFamily="34" charset="0"/>
            </a:endParaRPr>
          </a:p>
          <a:p>
            <a:endParaRPr lang="en-GB" alt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536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0B3BF49-AFF2-45C3-B5FB-1B8B1C7EE883}" type="slidenum">
              <a:rPr lang="en-GB" altLang="en-US" sz="1200" smtClean="0">
                <a:solidFill>
                  <a:srgbClr val="898989"/>
                </a:solidFill>
                <a:latin typeface="Arial" panose="020B0604020202020204" pitchFamily="34" charset="0"/>
              </a:rPr>
              <a:pPr>
                <a:spcBef>
                  <a:spcPct val="0"/>
                </a:spcBef>
                <a:buFontTx/>
                <a:buNone/>
              </a:pPr>
              <a:t>10</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50825" y="1196975"/>
            <a:ext cx="8893175" cy="1143000"/>
          </a:xfrm>
        </p:spPr>
        <p:txBody>
          <a:bodyPr/>
          <a:lstStyle/>
          <a:p>
            <a:r>
              <a:rPr lang="en-GB" altLang="en-US" b="1" dirty="0">
                <a:solidFill>
                  <a:schemeClr val="tx1"/>
                </a:solidFill>
              </a:rPr>
              <a:t>Initial findings</a:t>
            </a:r>
            <a:r>
              <a:rPr lang="en-GB" altLang="en-US" dirty="0"/>
              <a:t/>
            </a:r>
            <a:br>
              <a:rPr lang="en-GB" altLang="en-US" dirty="0"/>
            </a:br>
            <a:endParaRPr lang="en-GB" altLang="en-US" dirty="0"/>
          </a:p>
        </p:txBody>
      </p:sp>
      <p:sp>
        <p:nvSpPr>
          <p:cNvPr id="16387" name="Content Placeholder 2"/>
          <p:cNvSpPr>
            <a:spLocks noGrp="1"/>
          </p:cNvSpPr>
          <p:nvPr>
            <p:ph idx="1"/>
          </p:nvPr>
        </p:nvSpPr>
        <p:spPr>
          <a:xfrm>
            <a:off x="128588" y="2060575"/>
            <a:ext cx="8691562" cy="3705225"/>
          </a:xfrm>
        </p:spPr>
        <p:txBody>
          <a:bodyPr/>
          <a:lstStyle/>
          <a:p>
            <a:r>
              <a:rPr lang="en-GB" altLang="en-US" sz="2400">
                <a:latin typeface="Arial" panose="020B0604020202020204" pitchFamily="34" charset="0"/>
                <a:cs typeface="Arial" panose="020B0604020202020204" pitchFamily="34" charset="0"/>
              </a:rPr>
              <a:t>Our workshops and interviews with disabled people highlighted examples of where hospitals are making provisions of reasonable adjustments. </a:t>
            </a:r>
          </a:p>
          <a:p>
            <a:endParaRPr lang="en-GB" altLang="en-US" sz="2400">
              <a:latin typeface="Arial" panose="020B0604020202020204" pitchFamily="34" charset="0"/>
              <a:cs typeface="Arial" panose="020B0604020202020204" pitchFamily="34" charset="0"/>
            </a:endParaRPr>
          </a:p>
          <a:p>
            <a:r>
              <a:rPr lang="en-GB" altLang="en-US" sz="2400">
                <a:latin typeface="Arial" panose="020B0604020202020204" pitchFamily="34" charset="0"/>
                <a:cs typeface="Arial" panose="020B0604020202020204" pitchFamily="34" charset="0"/>
              </a:rPr>
              <a:t>However, good practice appears patchy.</a:t>
            </a:r>
          </a:p>
          <a:p>
            <a:endParaRPr lang="en-GB" altLang="en-US" sz="2400">
              <a:latin typeface="Arial" panose="020B0604020202020204" pitchFamily="34" charset="0"/>
              <a:cs typeface="Arial" panose="020B0604020202020204" pitchFamily="34" charset="0"/>
            </a:endParaRPr>
          </a:p>
          <a:p>
            <a:r>
              <a:rPr lang="en-GB" altLang="en-US" sz="2400">
                <a:latin typeface="Arial" panose="020B0604020202020204" pitchFamily="34" charset="0"/>
                <a:cs typeface="Arial" panose="020B0604020202020204" pitchFamily="34" charset="0"/>
              </a:rPr>
              <a:t>Variable findings from CQC reports, freedom of information requests, survey data and disabled people’s interviews. </a:t>
            </a:r>
          </a:p>
          <a:p>
            <a:endParaRPr lang="en-GB" altLang="en-US" sz="2400">
              <a:latin typeface="Arial" panose="020B0604020202020204" pitchFamily="34" charset="0"/>
              <a:cs typeface="Arial" panose="020B0604020202020204" pitchFamily="34" charset="0"/>
            </a:endParaRPr>
          </a:p>
          <a:p>
            <a:endParaRPr lang="en-GB" altLang="en-US" sz="2400">
              <a:latin typeface="Arial" panose="020B0604020202020204" pitchFamily="34" charset="0"/>
              <a:cs typeface="Arial" panose="020B0604020202020204" pitchFamily="34" charset="0"/>
            </a:endParaRPr>
          </a:p>
          <a:p>
            <a:endParaRPr lang="en-GB" alt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638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D921A6A-0F54-4BD0-8DDA-C0EC50CBE934}" type="slidenum">
              <a:rPr lang="en-GB" altLang="en-US" sz="1200" smtClean="0">
                <a:solidFill>
                  <a:srgbClr val="898989"/>
                </a:solidFill>
                <a:latin typeface="Arial" panose="020B0604020202020204" pitchFamily="34" charset="0"/>
              </a:rPr>
              <a:pPr>
                <a:spcBef>
                  <a:spcPct val="0"/>
                </a:spcBef>
                <a:buFontTx/>
                <a:buNone/>
              </a:pPr>
              <a:t>11</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50825" y="1196975"/>
            <a:ext cx="8893175" cy="1143000"/>
          </a:xfrm>
        </p:spPr>
        <p:txBody>
          <a:bodyPr/>
          <a:lstStyle/>
          <a:p>
            <a:r>
              <a:rPr lang="en-GB" altLang="en-US" b="1">
                <a:solidFill>
                  <a:schemeClr val="tx1"/>
                </a:solidFill>
              </a:rPr>
              <a:t>Initial findings: Survey and FOI</a:t>
            </a:r>
            <a:r>
              <a:rPr lang="en-GB" altLang="en-US"/>
              <a:t/>
            </a:r>
            <a:br>
              <a:rPr lang="en-GB" altLang="en-US"/>
            </a:br>
            <a:endParaRPr lang="en-GB" altLang="en-US"/>
          </a:p>
        </p:txBody>
      </p:sp>
      <p:sp>
        <p:nvSpPr>
          <p:cNvPr id="17411" name="Content Placeholder 2"/>
          <p:cNvSpPr>
            <a:spLocks noGrp="1"/>
          </p:cNvSpPr>
          <p:nvPr>
            <p:ph idx="1"/>
          </p:nvPr>
        </p:nvSpPr>
        <p:spPr>
          <a:xfrm>
            <a:off x="128588" y="2060575"/>
            <a:ext cx="8691562" cy="3705225"/>
          </a:xfrm>
        </p:spPr>
        <p:txBody>
          <a:bodyPr/>
          <a:lstStyle/>
          <a:p>
            <a:r>
              <a:rPr lang="en-GB" altLang="en-US" sz="2400">
                <a:latin typeface="Arial" panose="020B0604020202020204" pitchFamily="34" charset="0"/>
                <a:cs typeface="Arial" panose="020B0604020202020204" pitchFamily="34" charset="0"/>
              </a:rPr>
              <a:t>Survey provided many examples of how hospitals provide reasonable adjustments</a:t>
            </a:r>
          </a:p>
          <a:p>
            <a:pPr lvl="1"/>
            <a:r>
              <a:rPr lang="en-GB" altLang="en-US" sz="2400">
                <a:solidFill>
                  <a:schemeClr val="tx1"/>
                </a:solidFill>
                <a:latin typeface="Arial" panose="020B0604020202020204" pitchFamily="34" charset="0"/>
                <a:cs typeface="Arial" panose="020B0604020202020204" pitchFamily="34" charset="0"/>
              </a:rPr>
              <a:t>“Reasonable adjustments are implemented for outpatient appointments such as reduced waiting times, first on list, etc.”</a:t>
            </a:r>
          </a:p>
          <a:p>
            <a:pPr lvl="1"/>
            <a:r>
              <a:rPr lang="en-GB" altLang="en-US" sz="2400">
                <a:solidFill>
                  <a:schemeClr val="tx1"/>
                </a:solidFill>
                <a:latin typeface="Arial" panose="020B0604020202020204" pitchFamily="34" charset="0"/>
                <a:cs typeface="Arial" panose="020B0604020202020204" pitchFamily="34" charset="0"/>
              </a:rPr>
              <a:t>“Flag on hospital system which notifies liaison team when a person with learning disabilities attends A&amp;E, is admitted to hospital, or is added to a waiting list for surgery.”</a:t>
            </a:r>
          </a:p>
          <a:p>
            <a:endParaRPr lang="en-GB" altLang="en-US" sz="2400">
              <a:latin typeface="Arial" panose="020B0604020202020204" pitchFamily="34" charset="0"/>
              <a:cs typeface="Arial" panose="020B0604020202020204" pitchFamily="34" charset="0"/>
            </a:endParaRPr>
          </a:p>
          <a:p>
            <a:endParaRPr lang="en-GB" alt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741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DD7A89E-9ABC-4D1A-A61D-02B5E4371AF6}" type="slidenum">
              <a:rPr lang="en-GB" altLang="en-US" sz="1200" smtClean="0">
                <a:solidFill>
                  <a:srgbClr val="898989"/>
                </a:solidFill>
                <a:latin typeface="Arial" panose="020B0604020202020204" pitchFamily="34" charset="0"/>
              </a:rPr>
              <a:pPr>
                <a:spcBef>
                  <a:spcPct val="0"/>
                </a:spcBef>
                <a:buFontTx/>
                <a:buNone/>
              </a:pPr>
              <a:t>12</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50825" y="1196975"/>
            <a:ext cx="8893175" cy="1143000"/>
          </a:xfrm>
        </p:spPr>
        <p:txBody>
          <a:bodyPr/>
          <a:lstStyle/>
          <a:p>
            <a:r>
              <a:rPr lang="en-GB" altLang="en-US" b="1">
                <a:solidFill>
                  <a:schemeClr val="tx1"/>
                </a:solidFill>
              </a:rPr>
              <a:t>Initial findings: Survey and FOI</a:t>
            </a:r>
            <a:r>
              <a:rPr lang="en-GB" altLang="en-US"/>
              <a:t/>
            </a:r>
            <a:br>
              <a:rPr lang="en-GB" altLang="en-US"/>
            </a:br>
            <a:endParaRPr lang="en-GB" altLang="en-US"/>
          </a:p>
        </p:txBody>
      </p:sp>
      <p:sp>
        <p:nvSpPr>
          <p:cNvPr id="18435" name="Content Placeholder 2"/>
          <p:cNvSpPr>
            <a:spLocks noGrp="1"/>
          </p:cNvSpPr>
          <p:nvPr>
            <p:ph idx="1"/>
          </p:nvPr>
        </p:nvSpPr>
        <p:spPr>
          <a:xfrm>
            <a:off x="128588" y="2060575"/>
            <a:ext cx="8691562" cy="3705225"/>
          </a:xfrm>
        </p:spPr>
        <p:txBody>
          <a:bodyPr/>
          <a:lstStyle/>
          <a:p>
            <a:r>
              <a:rPr lang="en-GB" altLang="en-US" sz="2400">
                <a:latin typeface="Arial" panose="020B0604020202020204" pitchFamily="34" charset="0"/>
                <a:cs typeface="Arial" panose="020B0604020202020204" pitchFamily="34" charset="0"/>
              </a:rPr>
              <a:t>However, the survey and FOI data also highlighted:</a:t>
            </a:r>
          </a:p>
          <a:p>
            <a:pPr lvl="1"/>
            <a:r>
              <a:rPr lang="en-GB" altLang="en-US" sz="2400">
                <a:solidFill>
                  <a:schemeClr val="tx1"/>
                </a:solidFill>
                <a:latin typeface="Arial" panose="020B0604020202020204" pitchFamily="34" charset="0"/>
                <a:cs typeface="Arial" panose="020B0604020202020204" pitchFamily="34" charset="0"/>
              </a:rPr>
              <a:t>Limited use of flagging (FOI)</a:t>
            </a:r>
          </a:p>
          <a:p>
            <a:pPr lvl="2"/>
            <a:r>
              <a:rPr lang="en-GB" altLang="en-US">
                <a:latin typeface="Arial" panose="020B0604020202020204" pitchFamily="34" charset="0"/>
                <a:cs typeface="Arial" panose="020B0604020202020204" pitchFamily="34" charset="0"/>
              </a:rPr>
              <a:t>40% of foundation trusts unable to provide complete information.</a:t>
            </a:r>
          </a:p>
          <a:p>
            <a:pPr lvl="1"/>
            <a:r>
              <a:rPr lang="en-GB" altLang="en-US" sz="2400">
                <a:solidFill>
                  <a:schemeClr val="tx1"/>
                </a:solidFill>
                <a:latin typeface="Arial" panose="020B0604020202020204" pitchFamily="34" charset="0"/>
                <a:cs typeface="Arial" panose="020B0604020202020204" pitchFamily="34" charset="0"/>
              </a:rPr>
              <a:t>Limited evidence of audit material (survey and FOI)</a:t>
            </a:r>
          </a:p>
          <a:p>
            <a:pPr lvl="2"/>
            <a:r>
              <a:rPr lang="en-GB" altLang="en-US">
                <a:latin typeface="Arial" panose="020B0604020202020204" pitchFamily="34" charset="0"/>
                <a:cs typeface="Arial" panose="020B0604020202020204" pitchFamily="34" charset="0"/>
              </a:rPr>
              <a:t>56% of survey respondents said their trust completed audits, however no participant provided information on how to locate this information.</a:t>
            </a:r>
          </a:p>
          <a:p>
            <a:pPr lvl="2"/>
            <a:r>
              <a:rPr lang="en-GB" altLang="en-US">
                <a:latin typeface="Arial" panose="020B0604020202020204" pitchFamily="34" charset="0"/>
                <a:cs typeface="Arial" panose="020B0604020202020204" pitchFamily="34" charset="0"/>
              </a:rPr>
              <a:t>49% of foundation trusts in FOI did not complete audits.</a:t>
            </a:r>
          </a:p>
          <a:p>
            <a:endParaRPr lang="en-GB" altLang="en-US" sz="2400">
              <a:latin typeface="Arial" panose="020B0604020202020204" pitchFamily="34" charset="0"/>
              <a:cs typeface="Arial" panose="020B0604020202020204" pitchFamily="34" charset="0"/>
            </a:endParaRPr>
          </a:p>
          <a:p>
            <a:endParaRPr lang="en-GB" alt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843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4D8190C-4B86-404D-9467-BBE4D91B17E4}" type="slidenum">
              <a:rPr lang="en-GB" altLang="en-US" sz="1200" smtClean="0">
                <a:solidFill>
                  <a:srgbClr val="898989"/>
                </a:solidFill>
                <a:latin typeface="Arial" panose="020B0604020202020204" pitchFamily="34" charset="0"/>
              </a:rPr>
              <a:pPr>
                <a:spcBef>
                  <a:spcPct val="0"/>
                </a:spcBef>
                <a:buFontTx/>
                <a:buNone/>
              </a:pPr>
              <a:t>13</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50825" y="1196975"/>
            <a:ext cx="8893175" cy="1143000"/>
          </a:xfrm>
        </p:spPr>
        <p:txBody>
          <a:bodyPr/>
          <a:lstStyle/>
          <a:p>
            <a:r>
              <a:rPr lang="en-GB" altLang="en-US" b="1">
                <a:solidFill>
                  <a:schemeClr val="tx1"/>
                </a:solidFill>
              </a:rPr>
              <a:t>Initial findings: Interviews</a:t>
            </a:r>
            <a:r>
              <a:rPr lang="en-GB" altLang="en-US"/>
              <a:t/>
            </a:r>
            <a:br>
              <a:rPr lang="en-GB" altLang="en-US"/>
            </a:br>
            <a:endParaRPr lang="en-GB" altLang="en-US"/>
          </a:p>
        </p:txBody>
      </p:sp>
      <p:sp>
        <p:nvSpPr>
          <p:cNvPr id="12291" name="Content Placeholder 2"/>
          <p:cNvSpPr>
            <a:spLocks noGrp="1"/>
          </p:cNvSpPr>
          <p:nvPr>
            <p:ph idx="1"/>
          </p:nvPr>
        </p:nvSpPr>
        <p:spPr>
          <a:xfrm>
            <a:off x="128588" y="2060575"/>
            <a:ext cx="8691562" cy="3705225"/>
          </a:xfrm>
        </p:spPr>
        <p:txBody>
          <a:bodyPr/>
          <a:lstStyle/>
          <a:p>
            <a:pPr marL="0" indent="0">
              <a:buFont typeface="Arial" panose="020B0604020202020204" pitchFamily="34" charset="0"/>
              <a:buNone/>
              <a:defRPr/>
            </a:pPr>
            <a:r>
              <a:rPr lang="en-GB" sz="2400" dirty="0">
                <a:latin typeface="Arial" panose="020B0604020202020204" pitchFamily="34" charset="0"/>
                <a:cs typeface="Arial" panose="020B0604020202020204" pitchFamily="34" charset="0"/>
              </a:rPr>
              <a:t>“The only time I've ever been offered transport was on the last operation. When I got up the next morning, and they said, 'Yeah, you're fine, you've come round from anaesthetic alright. Go home.' I said, 'Well I've got to phone somebody to come and pick me up now, because I'm not allowed to travel on my own.' And they said, 'Oh, right, hold on, we'll get you a taxi.' And they actually got a taxi from (City) to bring me all the way home. So it was good, but it was sort of ill thought out. It could have been a lot easier.”</a:t>
            </a:r>
            <a:endParaRPr lang="en-GB" altLang="en-US" sz="2400" dirty="0">
              <a:latin typeface="Arial" panose="020B0604020202020204" pitchFamily="34" charset="0"/>
              <a:cs typeface="Arial" panose="020B0604020202020204" pitchFamily="34" charset="0"/>
            </a:endParaRPr>
          </a:p>
          <a:p>
            <a:pPr>
              <a:defRPr/>
            </a:pPr>
            <a:endParaRPr lang="en-GB" altLang="en-US" sz="2400" dirty="0">
              <a:latin typeface="Arial" panose="020B0604020202020204" pitchFamily="34" charset="0"/>
              <a:cs typeface="Arial" panose="020B0604020202020204" pitchFamily="34" charset="0"/>
            </a:endParaRPr>
          </a:p>
          <a:p>
            <a:pPr>
              <a:defRPr/>
            </a:pP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946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B1319D-20E9-4053-9775-6F67F70AA7AC}" type="slidenum">
              <a:rPr lang="en-GB" altLang="en-US" sz="1200" smtClean="0">
                <a:solidFill>
                  <a:srgbClr val="898989"/>
                </a:solidFill>
                <a:latin typeface="Arial" panose="020B0604020202020204" pitchFamily="34" charset="0"/>
              </a:rPr>
              <a:pPr>
                <a:spcBef>
                  <a:spcPct val="0"/>
                </a:spcBef>
                <a:buFontTx/>
                <a:buNone/>
              </a:pPr>
              <a:t>14</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50825" y="1196975"/>
            <a:ext cx="8642350" cy="1143000"/>
          </a:xfrm>
        </p:spPr>
        <p:txBody>
          <a:bodyPr/>
          <a:lstStyle/>
          <a:p>
            <a:r>
              <a:rPr lang="en-GB" altLang="en-US" b="1">
                <a:solidFill>
                  <a:schemeClr val="tx1"/>
                </a:solidFill>
              </a:rPr>
              <a:t>So how do we change things?</a:t>
            </a:r>
          </a:p>
        </p:txBody>
      </p:sp>
      <p:pic>
        <p:nvPicPr>
          <p:cNvPr id="20483" name="Content Placeholder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19388" y="2420938"/>
            <a:ext cx="3705225" cy="3705225"/>
          </a:xfrm>
        </p:spPr>
      </p:pic>
      <p:sp>
        <p:nvSpPr>
          <p:cNvPr id="4" name="Footer Placeholder 3"/>
          <p:cNvSpPr>
            <a:spLocks noGrp="1"/>
          </p:cNvSpPr>
          <p:nvPr>
            <p:ph type="ftr" sz="quarter" idx="10"/>
          </p:nvPr>
        </p:nvSpPr>
        <p:spPr/>
        <p:txBody>
          <a:bodyPr/>
          <a:lstStyle/>
          <a:p>
            <a:pPr>
              <a:defRPr/>
            </a:pPr>
            <a:endParaRPr lang="en-GB"/>
          </a:p>
        </p:txBody>
      </p:sp>
      <p:sp>
        <p:nvSpPr>
          <p:cNvPr id="20485" name="Slide Number Placeholder 4"/>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B023249-EB78-4735-8EE2-30FAE78AD5C7}" type="slidenum">
              <a:rPr lang="en-GB" altLang="en-US" sz="1200" smtClean="0">
                <a:solidFill>
                  <a:srgbClr val="898989"/>
                </a:solidFill>
                <a:latin typeface="Arial" panose="020B0604020202020204" pitchFamily="34" charset="0"/>
              </a:rPr>
              <a:pPr>
                <a:spcBef>
                  <a:spcPct val="0"/>
                </a:spcBef>
                <a:buFontTx/>
                <a:buNone/>
              </a:pPr>
              <a:t>15</a:t>
            </a:fld>
            <a:endParaRPr lang="en-GB" altLang="en-US" sz="1200">
              <a:solidFill>
                <a:srgbClr val="898989"/>
              </a:solidFill>
              <a:latin typeface="Arial" panose="020B0604020202020204" pitchFamily="34" charset="0"/>
            </a:endParaRPr>
          </a:p>
        </p:txBody>
      </p:sp>
      <p:sp>
        <p:nvSpPr>
          <p:cNvPr id="20486" name="Date Placeholder 5"/>
          <p:cNvSpPr>
            <a:spLocks noGrp="1" noChangeArrowheads="1"/>
          </p:cNvSpPr>
          <p:nvPr>
            <p:ph type="dt"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AE7D48B3-85BE-4030-AC02-6455EF649109}" type="datetime4">
              <a:rPr lang="en-GB" altLang="en-US" sz="1200" smtClean="0">
                <a:solidFill>
                  <a:srgbClr val="898989"/>
                </a:solidFill>
                <a:latin typeface="Arial" panose="020B0604020202020204" pitchFamily="34" charset="0"/>
              </a:rPr>
              <a:pPr fontAlgn="base">
                <a:spcBef>
                  <a:spcPct val="0"/>
                </a:spcBef>
                <a:spcAft>
                  <a:spcPct val="0"/>
                </a:spcAft>
                <a:buFontTx/>
                <a:buNone/>
              </a:pPr>
              <a:t>13 June 2017</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250824" y="1988840"/>
            <a:ext cx="8785671" cy="3825875"/>
          </a:xfrm>
        </p:spPr>
        <p:txBody>
          <a:bodyPr/>
          <a:lstStyle/>
          <a:p>
            <a:pPr marL="0" indent="0">
              <a:buFont typeface="Arial" panose="020B0604020202020204" pitchFamily="34" charset="0"/>
              <a:buNone/>
              <a:defRPr/>
            </a:pPr>
            <a:r>
              <a:rPr lang="en-US" altLang="en-US" sz="2400" dirty="0">
                <a:latin typeface="Arial" panose="020B0604020202020204" pitchFamily="34" charset="0"/>
                <a:cs typeface="Arial" panose="020B0604020202020204" pitchFamily="34" charset="0"/>
              </a:rPr>
              <a:t>There are four essential pre-requisites to change, without which change will fail. </a:t>
            </a:r>
          </a:p>
          <a:p>
            <a:pPr>
              <a:defRPr/>
            </a:pPr>
            <a:r>
              <a:rPr lang="en-US" altLang="en-US" sz="2400" b="1" dirty="0">
                <a:latin typeface="Arial" panose="020B0604020202020204" pitchFamily="34" charset="0"/>
                <a:cs typeface="Arial" panose="020B0604020202020204" pitchFamily="34" charset="0"/>
              </a:rPr>
              <a:t>Dissatisfaction with the present –</a:t>
            </a:r>
            <a:r>
              <a:rPr lang="en-US" altLang="en-US" sz="2400" dirty="0">
                <a:latin typeface="Arial" panose="020B0604020202020204" pitchFamily="34" charset="0"/>
                <a:cs typeface="Arial" panose="020B0604020202020204" pitchFamily="34" charset="0"/>
              </a:rPr>
              <a:t> without which people will not want to change.</a:t>
            </a:r>
          </a:p>
          <a:p>
            <a:pPr>
              <a:defRPr/>
            </a:pPr>
            <a:r>
              <a:rPr lang="en-US" altLang="en-US" sz="2400" b="1" dirty="0">
                <a:latin typeface="Arial" panose="020B0604020202020204" pitchFamily="34" charset="0"/>
                <a:cs typeface="Arial" panose="020B0604020202020204" pitchFamily="34" charset="0"/>
              </a:rPr>
              <a:t>A vision for the future –</a:t>
            </a:r>
            <a:r>
              <a:rPr lang="en-US" altLang="en-US" sz="2400" dirty="0">
                <a:latin typeface="Arial" panose="020B0604020202020204" pitchFamily="34" charset="0"/>
                <a:cs typeface="Arial" panose="020B0604020202020204" pitchFamily="34" charset="0"/>
              </a:rPr>
              <a:t> because no matter how unhappy, people have to have an alternative vision to head towards.</a:t>
            </a:r>
          </a:p>
          <a:p>
            <a:pPr>
              <a:defRPr/>
            </a:pPr>
            <a:r>
              <a:rPr lang="en-US" altLang="en-US" sz="2400" b="1" dirty="0">
                <a:latin typeface="Arial" panose="020B0604020202020204" pitchFamily="34" charset="0"/>
                <a:cs typeface="Arial" panose="020B0604020202020204" pitchFamily="34" charset="0"/>
              </a:rPr>
              <a:t>Skills and resources for change – </a:t>
            </a:r>
            <a:r>
              <a:rPr lang="en-US" altLang="en-US" sz="2400" dirty="0">
                <a:latin typeface="Arial" panose="020B0604020202020204" pitchFamily="34" charset="0"/>
                <a:cs typeface="Arial" panose="020B0604020202020204" pitchFamily="34" charset="0"/>
              </a:rPr>
              <a:t>without which the vision cannot be delivered.</a:t>
            </a:r>
          </a:p>
          <a:p>
            <a:pPr>
              <a:defRPr/>
            </a:pPr>
            <a:r>
              <a:rPr lang="en-US" altLang="en-US" sz="2400" b="1" dirty="0">
                <a:latin typeface="Arial" panose="020B0604020202020204" pitchFamily="34" charset="0"/>
                <a:cs typeface="Arial" panose="020B0604020202020204" pitchFamily="34" charset="0"/>
              </a:rPr>
              <a:t>Practical first steps – </a:t>
            </a:r>
            <a:r>
              <a:rPr lang="en-US" altLang="en-US" sz="2400" dirty="0">
                <a:latin typeface="Arial" panose="020B0604020202020204" pitchFamily="34" charset="0"/>
                <a:cs typeface="Arial" panose="020B0604020202020204" pitchFamily="34" charset="0"/>
              </a:rPr>
              <a:t>because change can be daunting and without which people may never leave the starting blocks. </a:t>
            </a:r>
          </a:p>
        </p:txBody>
      </p:sp>
      <p:sp>
        <p:nvSpPr>
          <p:cNvPr id="4" name="Footer Placeholder 3"/>
          <p:cNvSpPr>
            <a:spLocks noGrp="1"/>
          </p:cNvSpPr>
          <p:nvPr>
            <p:ph type="ftr" sz="quarter" idx="10"/>
          </p:nvPr>
        </p:nvSpPr>
        <p:spPr/>
        <p:txBody>
          <a:bodyPr/>
          <a:lstStyle/>
          <a:p>
            <a:pPr>
              <a:defRPr/>
            </a:pPr>
            <a:endParaRPr lang="en-GB"/>
          </a:p>
        </p:txBody>
      </p:sp>
      <p:sp>
        <p:nvSpPr>
          <p:cNvPr id="2150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087F390-17B1-4ADE-88BF-37AAA80E2EFB}" type="slidenum">
              <a:rPr lang="en-GB" altLang="en-US" sz="1200" smtClean="0">
                <a:solidFill>
                  <a:srgbClr val="898989"/>
                </a:solidFill>
                <a:latin typeface="Arial" panose="020B0604020202020204" pitchFamily="34" charset="0"/>
              </a:rPr>
              <a:pPr>
                <a:spcBef>
                  <a:spcPct val="0"/>
                </a:spcBef>
                <a:buFontTx/>
                <a:buNone/>
              </a:pPr>
              <a:t>16</a:t>
            </a:fld>
            <a:endParaRPr lang="en-GB" altLang="en-US" sz="1200">
              <a:solidFill>
                <a:srgbClr val="898989"/>
              </a:solidFill>
              <a:latin typeface="Arial" panose="020B0604020202020204" pitchFamily="34" charset="0"/>
            </a:endParaRPr>
          </a:p>
        </p:txBody>
      </p:sp>
      <p:sp>
        <p:nvSpPr>
          <p:cNvPr id="9" name="Title 1"/>
          <p:cNvSpPr>
            <a:spLocks noGrp="1"/>
          </p:cNvSpPr>
          <p:nvPr>
            <p:ph type="title"/>
          </p:nvPr>
        </p:nvSpPr>
        <p:spPr>
          <a:xfrm>
            <a:off x="250825" y="1196975"/>
            <a:ext cx="8893175" cy="1143000"/>
          </a:xfrm>
        </p:spPr>
        <p:txBody>
          <a:bodyPr/>
          <a:lstStyle/>
          <a:p>
            <a:r>
              <a:rPr lang="en-GB" altLang="en-US" b="1" dirty="0">
                <a:solidFill>
                  <a:schemeClr val="tx1"/>
                </a:solidFill>
              </a:rPr>
              <a:t>Change Management Theory – Condensed!</a:t>
            </a:r>
            <a:r>
              <a:rPr lang="en-GB" altLang="en-US" dirty="0"/>
              <a:t/>
            </a:r>
            <a:br>
              <a:rPr lang="en-GB" altLang="en-US" dirty="0"/>
            </a:br>
            <a:endParaRPr lang="en-GB" altLang="en-US" dirty="0"/>
          </a:p>
        </p:txBody>
      </p:sp>
      <p:pic>
        <p:nvPicPr>
          <p:cNvPr id="1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250825" y="1328738"/>
            <a:ext cx="8642350" cy="1143000"/>
          </a:xfrm>
        </p:spPr>
        <p:txBody>
          <a:bodyPr>
            <a:normAutofit fontScale="90000"/>
          </a:bodyPr>
          <a:lstStyle/>
          <a:p>
            <a:pPr>
              <a:defRPr/>
            </a:pPr>
            <a:r>
              <a:rPr lang="en-US" altLang="en-US" b="1" dirty="0">
                <a:solidFill>
                  <a:schemeClr val="tx1"/>
                </a:solidFill>
              </a:rPr>
              <a:t>Potential strategies to adopt in </a:t>
            </a:r>
            <a:br>
              <a:rPr lang="en-US" altLang="en-US" b="1" dirty="0">
                <a:solidFill>
                  <a:schemeClr val="tx1"/>
                </a:solidFill>
              </a:rPr>
            </a:br>
            <a:r>
              <a:rPr lang="en-US" altLang="en-US" b="1" dirty="0">
                <a:solidFill>
                  <a:schemeClr val="tx1"/>
                </a:solidFill>
              </a:rPr>
              <a:t>implementing change</a:t>
            </a:r>
            <a:r>
              <a:rPr lang="en-GB" altLang="en-US" dirty="0"/>
              <a:t/>
            </a:r>
            <a:br>
              <a:rPr lang="en-GB" altLang="en-US" dirty="0"/>
            </a:br>
            <a:endParaRPr lang="en-GB" altLang="en-US" dirty="0"/>
          </a:p>
        </p:txBody>
      </p:sp>
      <p:sp>
        <p:nvSpPr>
          <p:cNvPr id="9219" name="Content Placeholder 2"/>
          <p:cNvSpPr>
            <a:spLocks noGrp="1"/>
          </p:cNvSpPr>
          <p:nvPr>
            <p:ph idx="1"/>
          </p:nvPr>
        </p:nvSpPr>
        <p:spPr>
          <a:xfrm>
            <a:off x="117475" y="2060575"/>
            <a:ext cx="8937625" cy="3824288"/>
          </a:xfrm>
        </p:spPr>
        <p:txBody>
          <a:bodyPr/>
          <a:lstStyle/>
          <a:p>
            <a:pPr marL="0" indent="0">
              <a:buFont typeface="Arial" panose="020B0604020202020204" pitchFamily="34" charset="0"/>
              <a:buNone/>
              <a:defRPr/>
            </a:pPr>
            <a:r>
              <a:rPr lang="en-US" altLang="en-US" sz="2400" b="1" dirty="0">
                <a:latin typeface="Arial" panose="020B0604020202020204" pitchFamily="34" charset="0"/>
                <a:cs typeface="Arial" panose="020B0604020202020204" pitchFamily="34" charset="0"/>
              </a:rPr>
              <a:t>Empirical-rational strategy</a:t>
            </a:r>
          </a:p>
          <a:p>
            <a:pPr>
              <a:defRPr/>
            </a:pPr>
            <a:r>
              <a:rPr lang="en-US" altLang="en-US" sz="2400" dirty="0">
                <a:latin typeface="Arial" panose="020B0604020202020204" pitchFamily="34" charset="0"/>
                <a:cs typeface="Arial" panose="020B0604020202020204" pitchFamily="34" charset="0"/>
              </a:rPr>
              <a:t>Assumes that people are rational and will adopt change if it can be justified and is in their self-interest. </a:t>
            </a:r>
          </a:p>
          <a:p>
            <a:pPr marL="0" indent="0">
              <a:buFont typeface="Arial" panose="020B0604020202020204" pitchFamily="34" charset="0"/>
              <a:buNone/>
              <a:defRPr/>
            </a:pPr>
            <a:r>
              <a:rPr lang="en-US" altLang="en-US" sz="2400" b="1" dirty="0">
                <a:latin typeface="Arial" panose="020B0604020202020204" pitchFamily="34" charset="0"/>
                <a:cs typeface="Arial" panose="020B0604020202020204" pitchFamily="34" charset="0"/>
              </a:rPr>
              <a:t>Power-coercive strategy</a:t>
            </a:r>
          </a:p>
          <a:p>
            <a:pPr>
              <a:defRPr/>
            </a:pPr>
            <a:r>
              <a:rPr lang="en-US" altLang="en-US" sz="2400" dirty="0">
                <a:latin typeface="Arial" panose="020B0604020202020204" pitchFamily="34" charset="0"/>
                <a:cs typeface="Arial" panose="020B0604020202020204" pitchFamily="34" charset="0"/>
              </a:rPr>
              <a:t>Top down and assumes that people obey instructions from higher authorities.</a:t>
            </a:r>
          </a:p>
          <a:p>
            <a:pPr marL="0" indent="0">
              <a:buFont typeface="Arial" panose="020B0604020202020204" pitchFamily="34" charset="0"/>
              <a:buNone/>
              <a:defRPr/>
            </a:pPr>
            <a:r>
              <a:rPr lang="en-US" altLang="en-US" sz="2400" b="1" dirty="0">
                <a:latin typeface="Arial" panose="020B0604020202020204" pitchFamily="34" charset="0"/>
                <a:cs typeface="Arial" panose="020B0604020202020204" pitchFamily="34" charset="0"/>
              </a:rPr>
              <a:t>Normative re-educative strategy </a:t>
            </a:r>
          </a:p>
          <a:p>
            <a:pPr>
              <a:defRPr/>
            </a:pPr>
            <a:r>
              <a:rPr lang="en-US" altLang="en-US" sz="2400" dirty="0">
                <a:latin typeface="Arial" panose="020B0604020202020204" pitchFamily="34" charset="0"/>
                <a:cs typeface="Arial" panose="020B0604020202020204" pitchFamily="34" charset="0"/>
              </a:rPr>
              <a:t>Assumes that providing information and education will change people's usual behaviour patterns and help them develop new ones.</a:t>
            </a:r>
          </a:p>
        </p:txBody>
      </p:sp>
      <p:sp>
        <p:nvSpPr>
          <p:cNvPr id="4" name="Footer Placeholder 3"/>
          <p:cNvSpPr>
            <a:spLocks noGrp="1"/>
          </p:cNvSpPr>
          <p:nvPr>
            <p:ph type="ftr" sz="quarter" idx="10"/>
          </p:nvPr>
        </p:nvSpPr>
        <p:spPr/>
        <p:txBody>
          <a:bodyPr/>
          <a:lstStyle/>
          <a:p>
            <a:pPr>
              <a:defRPr/>
            </a:pPr>
            <a:endParaRPr lang="en-GB" dirty="0"/>
          </a:p>
        </p:txBody>
      </p:sp>
      <p:sp>
        <p:nvSpPr>
          <p:cNvPr id="2355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F5E8FB1-F3E8-44D9-B960-E54A81C4AB92}" type="slidenum">
              <a:rPr lang="en-GB" altLang="en-US" sz="1200" smtClean="0">
                <a:solidFill>
                  <a:srgbClr val="898989"/>
                </a:solidFill>
                <a:latin typeface="Arial" panose="020B0604020202020204" pitchFamily="34" charset="0"/>
              </a:rPr>
              <a:pPr>
                <a:spcBef>
                  <a:spcPct val="0"/>
                </a:spcBef>
                <a:buFontTx/>
                <a:buNone/>
              </a:pPr>
              <a:t>17</a:t>
            </a:fld>
            <a:endParaRPr lang="en-GB" altLang="en-US" sz="1200">
              <a:solidFill>
                <a:srgbClr val="898989"/>
              </a:solidFill>
              <a:latin typeface="Arial" panose="020B0604020202020204" pitchFamily="34" charset="0"/>
            </a:endParaRPr>
          </a:p>
        </p:txBody>
      </p:sp>
      <p:pic>
        <p:nvPicPr>
          <p:cNvPr id="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50825" y="514350"/>
            <a:ext cx="8642350" cy="1143000"/>
          </a:xfrm>
        </p:spPr>
        <p:txBody>
          <a:bodyPr/>
          <a:lstStyle/>
          <a:p>
            <a:r>
              <a:rPr lang="en-GB" altLang="en-US" b="1">
                <a:solidFill>
                  <a:schemeClr val="tx1"/>
                </a:solidFill>
              </a:rPr>
              <a:t>Example 1</a:t>
            </a:r>
          </a:p>
        </p:txBody>
      </p:sp>
      <p:sp>
        <p:nvSpPr>
          <p:cNvPr id="25603" name="Content Placeholder 2"/>
          <p:cNvSpPr>
            <a:spLocks noGrp="1"/>
          </p:cNvSpPr>
          <p:nvPr>
            <p:ph idx="1"/>
          </p:nvPr>
        </p:nvSpPr>
        <p:spPr>
          <a:xfrm>
            <a:off x="107950" y="1782763"/>
            <a:ext cx="8928546" cy="3705225"/>
          </a:xfrm>
        </p:spPr>
        <p:txBody>
          <a:bodyPr/>
          <a:lstStyle/>
          <a:p>
            <a:r>
              <a:rPr lang="en-GB" altLang="en-US" sz="2400" dirty="0">
                <a:latin typeface="Arial" panose="020B0604020202020204" pitchFamily="34" charset="0"/>
                <a:cs typeface="Arial" panose="020B0604020202020204" pitchFamily="34" charset="0"/>
              </a:rPr>
              <a:t>Clear evidence of higher numbers of people with learning disabilities admitted to hospital with constipation as an emergency – and shocking examples of people dying.</a:t>
            </a:r>
          </a:p>
          <a:p>
            <a:r>
              <a:rPr lang="en-GB" altLang="en-US" sz="2400">
                <a:latin typeface="Arial" panose="020B0604020202020204" pitchFamily="34" charset="0"/>
                <a:cs typeface="Arial" panose="020B0604020202020204" pitchFamily="34" charset="0"/>
              </a:rPr>
              <a:t>This </a:t>
            </a:r>
            <a:r>
              <a:rPr lang="en-GB" altLang="en-US" sz="2400" dirty="0">
                <a:latin typeface="Arial" panose="020B0604020202020204" pitchFamily="34" charset="0"/>
                <a:cs typeface="Arial" panose="020B0604020202020204" pitchFamily="34" charset="0"/>
              </a:rPr>
              <a:t>was a need locally that hadn’t been addressed.</a:t>
            </a:r>
          </a:p>
          <a:p>
            <a:r>
              <a:rPr lang="en-GB" altLang="en-US" sz="2400" dirty="0">
                <a:latin typeface="Arial" panose="020B0604020202020204" pitchFamily="34" charset="0"/>
                <a:cs typeface="Arial" panose="020B0604020202020204" pitchFamily="34" charset="0"/>
              </a:rPr>
              <a:t>Bringing a regional working group together with clear ideas about what needs to happen.</a:t>
            </a:r>
          </a:p>
          <a:p>
            <a:r>
              <a:rPr lang="en-GB" altLang="en-US" sz="2400" dirty="0">
                <a:latin typeface="Arial" panose="020B0604020202020204" pitchFamily="34" charset="0"/>
                <a:cs typeface="Arial" panose="020B0604020202020204" pitchFamily="34" charset="0"/>
              </a:rPr>
              <a:t>Having the right information and the right people in the room to take actions.</a:t>
            </a:r>
          </a:p>
          <a:p>
            <a:r>
              <a:rPr lang="en-GB" altLang="en-US" sz="2400" dirty="0">
                <a:latin typeface="Arial" panose="020B0604020202020204" pitchFamily="34" charset="0"/>
                <a:cs typeface="Arial" panose="020B0604020202020204" pitchFamily="34" charset="0"/>
              </a:rPr>
              <a:t>Agreeing first steps.</a:t>
            </a:r>
          </a:p>
          <a:p>
            <a:r>
              <a:rPr lang="en-GB" altLang="en-US" sz="2400" dirty="0">
                <a:latin typeface="Arial" panose="020B0604020202020204" pitchFamily="34" charset="0"/>
                <a:cs typeface="Arial" panose="020B0604020202020204" pitchFamily="34" charset="0"/>
                <a:hlinkClick r:id="rId2"/>
              </a:rPr>
              <a:t>https://www.ndti.org.uk/resources/publications/reasonable-adjustments-for-people-with-learning-disabilities-in-the-managem</a:t>
            </a:r>
            <a:r>
              <a:rPr lang="en-GB" altLang="en-US" sz="2400" dirty="0">
                <a:latin typeface="Arial" panose="020B0604020202020204" pitchFamily="34" charset="0"/>
                <a:cs typeface="Arial" panose="020B0604020202020204" pitchFamily="34" charset="0"/>
              </a:rPr>
              <a:t> </a:t>
            </a:r>
          </a:p>
        </p:txBody>
      </p:sp>
      <p:sp>
        <p:nvSpPr>
          <p:cNvPr id="2560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195F563-3E2F-4C77-95EC-931F35CDF51A}" type="slidenum">
              <a:rPr lang="en-GB" altLang="en-US" sz="1200" smtClean="0">
                <a:solidFill>
                  <a:srgbClr val="898989"/>
                </a:solidFill>
                <a:latin typeface="Arial" panose="020B0604020202020204" pitchFamily="34" charset="0"/>
              </a:rPr>
              <a:pPr>
                <a:spcBef>
                  <a:spcPct val="0"/>
                </a:spcBef>
                <a:buFontTx/>
                <a:buNone/>
              </a:pPr>
              <a:t>18</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50825" y="603250"/>
            <a:ext cx="8642350" cy="1143000"/>
          </a:xfrm>
        </p:spPr>
        <p:txBody>
          <a:bodyPr/>
          <a:lstStyle/>
          <a:p>
            <a:r>
              <a:rPr lang="en-GB" altLang="en-US" b="1">
                <a:solidFill>
                  <a:schemeClr val="tx1"/>
                </a:solidFill>
              </a:rPr>
              <a:t>Example 2</a:t>
            </a:r>
          </a:p>
        </p:txBody>
      </p:sp>
      <p:sp>
        <p:nvSpPr>
          <p:cNvPr id="26627" name="Content Placeholder 2"/>
          <p:cNvSpPr>
            <a:spLocks noGrp="1"/>
          </p:cNvSpPr>
          <p:nvPr>
            <p:ph idx="1"/>
          </p:nvPr>
        </p:nvSpPr>
        <p:spPr>
          <a:xfrm>
            <a:off x="250825" y="1916113"/>
            <a:ext cx="8640763" cy="3705225"/>
          </a:xfrm>
        </p:spPr>
        <p:txBody>
          <a:bodyPr/>
          <a:lstStyle/>
          <a:p>
            <a:r>
              <a:rPr lang="en-GB" altLang="en-US" sz="2400">
                <a:latin typeface="Arial" panose="020B0604020202020204" pitchFamily="34" charset="0"/>
                <a:cs typeface="Arial" panose="020B0604020202020204" pitchFamily="34" charset="0"/>
              </a:rPr>
              <a:t>Health equity audit showed low numbers of women with learning disabilities attending breast screening</a:t>
            </a:r>
          </a:p>
          <a:p>
            <a:r>
              <a:rPr lang="en-GB" altLang="en-US" sz="2400">
                <a:latin typeface="Arial" panose="020B0604020202020204" pitchFamily="34" charset="0"/>
                <a:cs typeface="Arial" panose="020B0604020202020204" pitchFamily="34" charset="0"/>
              </a:rPr>
              <a:t>Employment of cancer screening liaison nurses</a:t>
            </a:r>
          </a:p>
          <a:p>
            <a:r>
              <a:rPr lang="en-GB" altLang="en-US" sz="2400">
                <a:latin typeface="Arial" panose="020B0604020202020204" pitchFamily="34" charset="0"/>
                <a:cs typeface="Arial" panose="020B0604020202020204" pitchFamily="34" charset="0"/>
              </a:rPr>
              <a:t>Partnership working across learning disability services, screening services and acute liaison nurse</a:t>
            </a:r>
          </a:p>
          <a:p>
            <a:r>
              <a:rPr lang="en-GB" altLang="en-US" sz="2400">
                <a:latin typeface="Arial" panose="020B0604020202020204" pitchFamily="34" charset="0"/>
                <a:cs typeface="Arial" panose="020B0604020202020204" pitchFamily="34" charset="0"/>
              </a:rPr>
              <a:t>Getting national interest</a:t>
            </a:r>
          </a:p>
          <a:p>
            <a:r>
              <a:rPr lang="en-GB" altLang="en-US" sz="2400">
                <a:latin typeface="Arial" panose="020B0604020202020204" pitchFamily="34" charset="0"/>
                <a:cs typeface="Arial" panose="020B0604020202020204" pitchFamily="34" charset="0"/>
              </a:rPr>
              <a:t>Monitoring progress and reporting back</a:t>
            </a:r>
          </a:p>
          <a:p>
            <a:r>
              <a:rPr lang="en-GB" altLang="en-US" sz="2400">
                <a:latin typeface="Arial" panose="020B0604020202020204" pitchFamily="34" charset="0"/>
                <a:cs typeface="Arial" panose="020B0604020202020204" pitchFamily="34" charset="0"/>
                <a:hlinkClick r:id="rId2"/>
              </a:rPr>
              <a:t>https://www.ndti.org.uk/resources/publications/screening-services-strategy-and-toolkit</a:t>
            </a:r>
            <a:r>
              <a:rPr lang="en-GB" altLang="en-US" sz="2400">
                <a:latin typeface="Arial" panose="020B0604020202020204" pitchFamily="34" charset="0"/>
                <a:cs typeface="Arial" panose="020B0604020202020204" pitchFamily="34" charset="0"/>
              </a:rPr>
              <a:t> </a:t>
            </a:r>
          </a:p>
          <a:p>
            <a:endParaRPr lang="en-GB" altLang="en-US" sz="2400">
              <a:latin typeface="Arial" panose="020B0604020202020204" pitchFamily="34" charset="0"/>
              <a:cs typeface="Arial" panose="020B0604020202020204" pitchFamily="34" charset="0"/>
            </a:endParaRPr>
          </a:p>
          <a:p>
            <a:endParaRPr lang="en-GB" altLang="en-US" sz="2400">
              <a:latin typeface="Arial" panose="020B0604020202020204" pitchFamily="34" charset="0"/>
              <a:cs typeface="Arial" panose="020B0604020202020204" pitchFamily="34" charset="0"/>
            </a:endParaRPr>
          </a:p>
        </p:txBody>
      </p:sp>
      <p:sp>
        <p:nvSpPr>
          <p:cNvPr id="2662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6F4F137-A1FE-4010-B7CD-44E851CF6A95}" type="slidenum">
              <a:rPr lang="en-GB" altLang="en-US" sz="1200" smtClean="0">
                <a:solidFill>
                  <a:srgbClr val="898989"/>
                </a:solidFill>
                <a:latin typeface="Arial" panose="020B0604020202020204" pitchFamily="34" charset="0"/>
              </a:rPr>
              <a:pPr>
                <a:spcBef>
                  <a:spcPct val="0"/>
                </a:spcBef>
                <a:buFontTx/>
                <a:buNone/>
              </a:pPr>
              <a:t>19</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50825" y="1196975"/>
            <a:ext cx="8642350" cy="1143000"/>
          </a:xfrm>
        </p:spPr>
        <p:txBody>
          <a:bodyPr/>
          <a:lstStyle/>
          <a:p>
            <a:r>
              <a:rPr lang="en-GB" altLang="en-US" b="1">
                <a:solidFill>
                  <a:schemeClr val="tx1"/>
                </a:solidFill>
              </a:rPr>
              <a:t>Overview of keynote</a:t>
            </a:r>
            <a:r>
              <a:rPr lang="en-GB" altLang="en-US" b="1"/>
              <a:t/>
            </a:r>
            <a:br>
              <a:rPr lang="en-GB" altLang="en-US" b="1"/>
            </a:br>
            <a:endParaRPr lang="en-GB" altLang="en-US" b="1"/>
          </a:p>
        </p:txBody>
      </p:sp>
      <p:sp>
        <p:nvSpPr>
          <p:cNvPr id="10243" name="Content Placeholder 2"/>
          <p:cNvSpPr>
            <a:spLocks noGrp="1"/>
          </p:cNvSpPr>
          <p:nvPr>
            <p:ph idx="1"/>
          </p:nvPr>
        </p:nvSpPr>
        <p:spPr>
          <a:xfrm>
            <a:off x="128588" y="2060575"/>
            <a:ext cx="8642350" cy="3705225"/>
          </a:xfrm>
        </p:spPr>
        <p:txBody>
          <a:bodyPr/>
          <a:lstStyle/>
          <a:p>
            <a:pPr>
              <a:defRPr/>
            </a:pPr>
            <a:r>
              <a:rPr lang="en-GB" altLang="en-US" sz="2400" dirty="0">
                <a:latin typeface="Arial" panose="020B0604020202020204" pitchFamily="34" charset="0"/>
                <a:cs typeface="Arial" panose="020B0604020202020204" pitchFamily="34" charset="0"/>
              </a:rPr>
              <a:t>Introduction to “Getting Things Changed” programme</a:t>
            </a:r>
          </a:p>
          <a:p>
            <a:pPr>
              <a:defRPr/>
            </a:pPr>
            <a:r>
              <a:rPr lang="en-GB" altLang="en-US" sz="2400" dirty="0">
                <a:latin typeface="Arial" panose="020B0604020202020204" pitchFamily="34" charset="0"/>
                <a:cs typeface="Arial" panose="020B0604020202020204" pitchFamily="34" charset="0"/>
              </a:rPr>
              <a:t>What are reasonable adjustments, and what are the obligations of health care providers?</a:t>
            </a:r>
          </a:p>
          <a:p>
            <a:pPr>
              <a:defRPr/>
            </a:pPr>
            <a:r>
              <a:rPr lang="en-GB" altLang="en-US" sz="2400" dirty="0">
                <a:latin typeface="Arial" panose="020B0604020202020204" pitchFamily="34" charset="0"/>
                <a:cs typeface="Arial" panose="020B0604020202020204" pitchFamily="34" charset="0"/>
              </a:rPr>
              <a:t>Overview of our reasonable adjustments project, and some of our initial findings</a:t>
            </a:r>
          </a:p>
          <a:p>
            <a:pPr>
              <a:defRPr/>
            </a:pPr>
            <a:r>
              <a:rPr lang="en-GB" altLang="en-US" sz="2400" dirty="0">
                <a:latin typeface="Arial" panose="020B0604020202020204" pitchFamily="34" charset="0"/>
                <a:cs typeface="Arial" panose="020B0604020202020204" pitchFamily="34" charset="0"/>
              </a:rPr>
              <a:t>Ideas for how we can make changes to how reasonable adjustments are provided within health care services</a:t>
            </a:r>
          </a:p>
          <a:p>
            <a:pPr>
              <a:defRPr/>
            </a:pPr>
            <a:endParaRPr lang="en-GB" altLang="en-US" sz="2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GB" altLang="en-US" sz="8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614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C6F42D8-118A-427B-96F9-8C8BD025FBD7}" type="slidenum">
              <a:rPr lang="en-GB" altLang="en-US" sz="1200" smtClean="0">
                <a:solidFill>
                  <a:srgbClr val="898989"/>
                </a:solidFill>
                <a:latin typeface="Arial" panose="020B0604020202020204" pitchFamily="34" charset="0"/>
              </a:rPr>
              <a:pPr>
                <a:spcBef>
                  <a:spcPct val="0"/>
                </a:spcBef>
                <a:buFontTx/>
                <a:buNone/>
              </a:pPr>
              <a:t>2</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50825" y="639763"/>
            <a:ext cx="8642350" cy="1143000"/>
          </a:xfrm>
        </p:spPr>
        <p:txBody>
          <a:bodyPr/>
          <a:lstStyle/>
          <a:p>
            <a:r>
              <a:rPr lang="en-GB" altLang="en-US" b="1">
                <a:solidFill>
                  <a:schemeClr val="tx1"/>
                </a:solidFill>
              </a:rPr>
              <a:t>Resources about Reasonable Adjustments</a:t>
            </a:r>
          </a:p>
        </p:txBody>
      </p:sp>
      <p:sp>
        <p:nvSpPr>
          <p:cNvPr id="27651" name="Content Placeholder 2"/>
          <p:cNvSpPr>
            <a:spLocks noGrp="1"/>
          </p:cNvSpPr>
          <p:nvPr>
            <p:ph idx="1"/>
          </p:nvPr>
        </p:nvSpPr>
        <p:spPr>
          <a:xfrm>
            <a:off x="107950" y="1914525"/>
            <a:ext cx="8640763" cy="3705225"/>
          </a:xfrm>
        </p:spPr>
        <p:txBody>
          <a:bodyPr/>
          <a:lstStyle/>
          <a:p>
            <a:pPr>
              <a:defRPr/>
            </a:pPr>
            <a:r>
              <a:rPr lang="en-GB" sz="2400" dirty="0">
                <a:latin typeface="Arial" panose="020B0604020202020204" pitchFamily="34" charset="0"/>
                <a:cs typeface="Arial" panose="020B0604020202020204" pitchFamily="34" charset="0"/>
              </a:rPr>
              <a:t>Learning Disability Public Health Observatory Reasonable Adjustments Database – accessed through the </a:t>
            </a:r>
            <a:r>
              <a:rPr lang="en-GB" sz="2400" dirty="0" err="1">
                <a:latin typeface="Arial" panose="020B0604020202020204" pitchFamily="34" charset="0"/>
                <a:cs typeface="Arial" panose="020B0604020202020204" pitchFamily="34" charset="0"/>
              </a:rPr>
              <a:t>IHaL</a:t>
            </a:r>
            <a:r>
              <a:rPr lang="en-GB" sz="2400" dirty="0">
                <a:latin typeface="Arial" panose="020B0604020202020204" pitchFamily="34" charset="0"/>
                <a:cs typeface="Arial" panose="020B0604020202020204" pitchFamily="34" charset="0"/>
              </a:rPr>
              <a:t> archive: </a:t>
            </a:r>
            <a:r>
              <a:rPr lang="en-GB" sz="2400" dirty="0">
                <a:latin typeface="Arial" panose="020B0604020202020204" pitchFamily="34" charset="0"/>
                <a:cs typeface="Arial" panose="020B0604020202020204" pitchFamily="34" charset="0"/>
                <a:hlinkClick r:id="rId2"/>
              </a:rPr>
              <a:t>https://tinyurl.com/improvinghealthandlivesarchive</a:t>
            </a:r>
            <a:r>
              <a:rPr lang="en-GB" sz="2400" dirty="0">
                <a:latin typeface="Arial" panose="020B0604020202020204" pitchFamily="34" charset="0"/>
                <a:cs typeface="Arial" panose="020B0604020202020204" pitchFamily="34" charset="0"/>
              </a:rPr>
              <a:t>   </a:t>
            </a:r>
          </a:p>
          <a:p>
            <a:pPr marL="0" indent="0">
              <a:buFont typeface="Arial" panose="020B0604020202020204" pitchFamily="34" charset="0"/>
              <a:buNone/>
              <a:defRPr/>
            </a:pPr>
            <a:endParaRPr lang="en-GB" sz="8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Reasonable adjustments digests and Working Together 2. Easy steps to improve support for people with learning disabilities in hospitals through archive and on: </a:t>
            </a:r>
            <a:r>
              <a:rPr lang="en-GB" sz="2400" dirty="0">
                <a:latin typeface="Arial" panose="020B0604020202020204" pitchFamily="34" charset="0"/>
                <a:cs typeface="Arial" panose="020B0604020202020204" pitchFamily="34" charset="0"/>
                <a:hlinkClick r:id="rId3"/>
              </a:rPr>
              <a:t>https://www.ndti.org.uk/our-work/our-projects/peoples-health/improving-health-and-lives-ihal</a:t>
            </a:r>
            <a:r>
              <a:rPr lang="en-GB" sz="2400" dirty="0">
                <a:latin typeface="Arial" panose="020B0604020202020204" pitchFamily="34" charset="0"/>
                <a:cs typeface="Arial" panose="020B0604020202020204" pitchFamily="34" charset="0"/>
              </a:rPr>
              <a:t> </a:t>
            </a:r>
          </a:p>
          <a:p>
            <a:pPr marL="0" indent="0">
              <a:buFont typeface="Arial" panose="020B0604020202020204" pitchFamily="34" charset="0"/>
              <a:buNone/>
              <a:defRPr/>
            </a:pPr>
            <a:endParaRPr lang="en-GB" sz="800" dirty="0">
              <a:latin typeface="Arial" panose="020B0604020202020204" pitchFamily="34" charset="0"/>
              <a:cs typeface="Arial" panose="020B0604020202020204" pitchFamily="34" charset="0"/>
            </a:endParaRPr>
          </a:p>
        </p:txBody>
      </p:sp>
      <p:sp>
        <p:nvSpPr>
          <p:cNvPr id="27652"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F2CDAD-898B-43C5-89D2-07B7EFC30196}" type="slidenum">
              <a:rPr lang="en-GB" altLang="en-US" sz="1200" smtClean="0">
                <a:solidFill>
                  <a:srgbClr val="898989"/>
                </a:solidFill>
                <a:latin typeface="Arial" panose="020B0604020202020204" pitchFamily="34" charset="0"/>
              </a:rPr>
              <a:pPr>
                <a:spcBef>
                  <a:spcPct val="0"/>
                </a:spcBef>
                <a:buFontTx/>
                <a:buNone/>
              </a:pPr>
              <a:t>20</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50825" y="1196975"/>
            <a:ext cx="8642350" cy="1143000"/>
          </a:xfrm>
        </p:spPr>
        <p:txBody>
          <a:bodyPr/>
          <a:lstStyle/>
          <a:p>
            <a:r>
              <a:rPr lang="en-GB" altLang="en-US" b="1">
                <a:solidFill>
                  <a:schemeClr val="tx1"/>
                </a:solidFill>
              </a:rPr>
              <a:t>Summary</a:t>
            </a:r>
            <a:r>
              <a:rPr lang="en-GB" altLang="en-US"/>
              <a:t/>
            </a:r>
            <a:br>
              <a:rPr lang="en-GB" altLang="en-US"/>
            </a:br>
            <a:endParaRPr lang="en-GB" altLang="en-US"/>
          </a:p>
        </p:txBody>
      </p:sp>
      <p:sp>
        <p:nvSpPr>
          <p:cNvPr id="9219" name="Content Placeholder 2"/>
          <p:cNvSpPr>
            <a:spLocks noGrp="1"/>
          </p:cNvSpPr>
          <p:nvPr>
            <p:ph idx="1"/>
          </p:nvPr>
        </p:nvSpPr>
        <p:spPr>
          <a:xfrm>
            <a:off x="128588" y="1989138"/>
            <a:ext cx="8642350" cy="4257675"/>
          </a:xfrm>
        </p:spPr>
        <p:txBody>
          <a:bodyPr/>
          <a:lstStyle/>
          <a:p>
            <a:pPr>
              <a:defRPr/>
            </a:pPr>
            <a:r>
              <a:rPr lang="en-GB" altLang="en-US" sz="2400" dirty="0">
                <a:latin typeface="Arial" panose="020B0604020202020204" pitchFamily="34" charset="0"/>
                <a:cs typeface="Arial" panose="020B0604020202020204" pitchFamily="34" charset="0"/>
              </a:rPr>
              <a:t>Hospital staff are legally required to make reasonable adjustments for disabled people accessing care. </a:t>
            </a:r>
          </a:p>
          <a:p>
            <a:pPr marL="0" indent="0">
              <a:buFont typeface="Arial" panose="020B0604020202020204" pitchFamily="34" charset="0"/>
              <a:buNone/>
              <a:defRPr/>
            </a:pPr>
            <a:endParaRPr lang="en-GB" altLang="en-US" sz="800" dirty="0">
              <a:latin typeface="Arial" panose="020B0604020202020204" pitchFamily="34" charset="0"/>
              <a:cs typeface="Arial" panose="020B0604020202020204" pitchFamily="34" charset="0"/>
            </a:endParaRPr>
          </a:p>
          <a:p>
            <a:pPr>
              <a:defRPr/>
            </a:pPr>
            <a:r>
              <a:rPr lang="en-GB" altLang="en-US" sz="2400" dirty="0">
                <a:latin typeface="Arial" panose="020B0604020202020204" pitchFamily="34" charset="0"/>
                <a:cs typeface="Arial" panose="020B0604020202020204" pitchFamily="34" charset="0"/>
              </a:rPr>
              <a:t>Yet, our research highlights that current provisions of reasonable adjustments are patchy. </a:t>
            </a:r>
          </a:p>
          <a:p>
            <a:pPr marL="0" indent="0">
              <a:buFont typeface="Arial" panose="020B0604020202020204" pitchFamily="34" charset="0"/>
              <a:buNone/>
              <a:defRPr/>
            </a:pPr>
            <a:endParaRPr lang="en-GB" altLang="en-US" sz="800" dirty="0">
              <a:latin typeface="Arial" panose="020B0604020202020204" pitchFamily="34" charset="0"/>
              <a:cs typeface="Arial" panose="020B0604020202020204" pitchFamily="34" charset="0"/>
            </a:endParaRPr>
          </a:p>
          <a:p>
            <a:pPr>
              <a:defRPr/>
            </a:pPr>
            <a:r>
              <a:rPr lang="en-GB" altLang="en-US" sz="2400" dirty="0">
                <a:latin typeface="Arial" panose="020B0604020202020204" pitchFamily="34" charset="0"/>
                <a:cs typeface="Arial" panose="020B0604020202020204" pitchFamily="34" charset="0"/>
              </a:rPr>
              <a:t>As care providers, we need to be aware of how we make reasonable adjustments order to see how improvements can be made for disabled people.</a:t>
            </a:r>
          </a:p>
          <a:p>
            <a:pPr marL="0" indent="0">
              <a:buFont typeface="Arial" panose="020B0604020202020204" pitchFamily="34" charset="0"/>
              <a:buNone/>
              <a:defRPr/>
            </a:pPr>
            <a:endParaRPr lang="en-GB" altLang="en-US" sz="800" dirty="0">
              <a:latin typeface="Arial" panose="020B0604020202020204" pitchFamily="34" charset="0"/>
              <a:cs typeface="Arial" panose="020B0604020202020204" pitchFamily="34" charset="0"/>
            </a:endParaRPr>
          </a:p>
          <a:p>
            <a:pPr>
              <a:defRPr/>
            </a:pPr>
            <a:r>
              <a:rPr lang="en-GB" altLang="en-US" sz="2400" dirty="0">
                <a:latin typeface="Arial" panose="020B0604020202020204" pitchFamily="34" charset="0"/>
                <a:cs typeface="Arial" panose="020B0604020202020204" pitchFamily="34" charset="0"/>
              </a:rPr>
              <a:t>For change to be effective, its long term sustainability must be considered and addressed. </a:t>
            </a:r>
          </a:p>
          <a:p>
            <a:pPr marL="0" indent="0">
              <a:buFont typeface="Arial" panose="020B0604020202020204" pitchFamily="34" charset="0"/>
              <a:buNone/>
              <a:defRPr/>
            </a:pPr>
            <a:endParaRPr lang="en-GB" sz="2400" dirty="0">
              <a:latin typeface="Arial" panose="020B0604020202020204" pitchFamily="34" charset="0"/>
              <a:cs typeface="Arial" panose="020B0604020202020204" pitchFamily="34" charset="0"/>
            </a:endParaRPr>
          </a:p>
          <a:p>
            <a:pPr>
              <a:defRPr/>
            </a:pP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2867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4FB11EE-CBF7-41E8-9422-0A3F514C94D1}" type="slidenum">
              <a:rPr lang="en-GB" altLang="en-US" sz="1200" smtClean="0">
                <a:solidFill>
                  <a:srgbClr val="898989"/>
                </a:solidFill>
                <a:latin typeface="Arial" panose="020B0604020202020204" pitchFamily="34" charset="0"/>
              </a:rPr>
              <a:pPr>
                <a:spcBef>
                  <a:spcPct val="0"/>
                </a:spcBef>
                <a:buFontTx/>
                <a:buNone/>
              </a:pPr>
              <a:t>21</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50825" y="981075"/>
            <a:ext cx="8893175" cy="792163"/>
          </a:xfrm>
        </p:spPr>
        <p:txBody>
          <a:bodyPr/>
          <a:lstStyle/>
          <a:p>
            <a:r>
              <a:rPr lang="en-GB" altLang="en-US" b="1">
                <a:solidFill>
                  <a:schemeClr val="tx1"/>
                </a:solidFill>
              </a:rPr>
              <a:t>Considerations for your practice</a:t>
            </a:r>
            <a:endParaRPr lang="en-GB" altLang="en-US"/>
          </a:p>
        </p:txBody>
      </p:sp>
      <p:sp>
        <p:nvSpPr>
          <p:cNvPr id="29699" name="Content Placeholder 2"/>
          <p:cNvSpPr>
            <a:spLocks noGrp="1"/>
          </p:cNvSpPr>
          <p:nvPr>
            <p:ph idx="1"/>
          </p:nvPr>
        </p:nvSpPr>
        <p:spPr>
          <a:xfrm>
            <a:off x="107950" y="1668463"/>
            <a:ext cx="8928100" cy="4352925"/>
          </a:xfrm>
        </p:spPr>
        <p:txBody>
          <a:bodyPr/>
          <a:lstStyle/>
          <a:p>
            <a:r>
              <a:rPr lang="en-GB" altLang="en-US" sz="2400" dirty="0">
                <a:latin typeface="Arial" panose="020B0604020202020204" pitchFamily="34" charset="0"/>
                <a:cs typeface="Arial" panose="020B0604020202020204" pitchFamily="34" charset="0"/>
              </a:rPr>
              <a:t>Our project argues that reasonable adjustment policy may not be enacted effectively within hospitals.</a:t>
            </a:r>
          </a:p>
          <a:p>
            <a:r>
              <a:rPr lang="en-GB" altLang="en-US" sz="2400" b="1" dirty="0">
                <a:latin typeface="Arial" panose="020B0604020202020204" pitchFamily="34" charset="0"/>
                <a:cs typeface="Arial" panose="020B0604020202020204" pitchFamily="34" charset="0"/>
              </a:rPr>
              <a:t>Questions for you to consider:</a:t>
            </a:r>
          </a:p>
          <a:p>
            <a:r>
              <a:rPr lang="en-GB" altLang="en-US" sz="2400" dirty="0">
                <a:latin typeface="Arial" panose="020B0604020202020204" pitchFamily="34" charset="0"/>
                <a:cs typeface="Arial" panose="020B0604020202020204" pitchFamily="34" charset="0"/>
              </a:rPr>
              <a:t>What reasonable adjustments does your hospital provide, and for whom (e.g. only for patients with learning disabilities?)</a:t>
            </a:r>
          </a:p>
          <a:p>
            <a:r>
              <a:rPr lang="en-GB" altLang="en-US" sz="2400" dirty="0">
                <a:latin typeface="Arial" panose="020B0604020202020204" pitchFamily="34" charset="0"/>
                <a:cs typeface="Arial" panose="020B0604020202020204" pitchFamily="34" charset="0"/>
              </a:rPr>
              <a:t>Is the implementation of reasonable adjustments monitored and evaluated?</a:t>
            </a:r>
          </a:p>
          <a:p>
            <a:r>
              <a:rPr lang="en-GB" altLang="en-US" sz="2400" dirty="0">
                <a:latin typeface="Arial" panose="020B0604020202020204" pitchFamily="34" charset="0"/>
                <a:cs typeface="Arial" panose="020B0604020202020204" pitchFamily="34" charset="0"/>
              </a:rPr>
              <a:t>Where do you think your hospital could improve its provisions of reasonable adjustments?</a:t>
            </a:r>
          </a:p>
          <a:p>
            <a:r>
              <a:rPr lang="en-GB" altLang="en-US" sz="2400" dirty="0">
                <a:latin typeface="Arial" panose="020B0604020202020204" pitchFamily="34" charset="0"/>
                <a:cs typeface="Arial" panose="020B0604020202020204" pitchFamily="34" charset="0"/>
              </a:rPr>
              <a:t>What strategies could your hospital enact to make the implementation of reasonable adjustments common practice?</a:t>
            </a:r>
          </a:p>
          <a:p>
            <a:endParaRPr lang="en-GB" altLang="en-US" sz="2400" dirty="0">
              <a:latin typeface="Arial" panose="020B0604020202020204" pitchFamily="34" charset="0"/>
              <a:cs typeface="Arial" panose="020B0604020202020204" pitchFamily="34" charset="0"/>
            </a:endParaRPr>
          </a:p>
          <a:p>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dirty="0"/>
          </a:p>
        </p:txBody>
      </p:sp>
      <p:sp>
        <p:nvSpPr>
          <p:cNvPr id="2970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277FDDA-A08D-46A9-9046-7F5FE6033C4E}" type="slidenum">
              <a:rPr lang="en-GB" altLang="en-US" sz="1200" smtClean="0">
                <a:solidFill>
                  <a:srgbClr val="898989"/>
                </a:solidFill>
                <a:latin typeface="Arial" panose="020B0604020202020204" pitchFamily="34" charset="0"/>
              </a:rPr>
              <a:pPr>
                <a:spcBef>
                  <a:spcPct val="0"/>
                </a:spcBef>
                <a:buFontTx/>
                <a:buNone/>
              </a:pPr>
              <a:t>22</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50825" y="1196975"/>
            <a:ext cx="8642350" cy="1143000"/>
          </a:xfrm>
        </p:spPr>
        <p:txBody>
          <a:bodyPr/>
          <a:lstStyle/>
          <a:p>
            <a:r>
              <a:rPr lang="en-GB" altLang="en-US" b="1">
                <a:solidFill>
                  <a:schemeClr val="tx1"/>
                </a:solidFill>
              </a:rPr>
              <a:t>Our contact details</a:t>
            </a:r>
            <a:r>
              <a:rPr lang="en-GB" altLang="en-US"/>
              <a:t/>
            </a:r>
            <a:br>
              <a:rPr lang="en-GB" altLang="en-US"/>
            </a:br>
            <a:endParaRPr lang="en-GB" altLang="en-US"/>
          </a:p>
        </p:txBody>
      </p:sp>
      <p:sp>
        <p:nvSpPr>
          <p:cNvPr id="9219" name="Content Placeholder 2"/>
          <p:cNvSpPr>
            <a:spLocks noGrp="1"/>
          </p:cNvSpPr>
          <p:nvPr>
            <p:ph idx="1"/>
          </p:nvPr>
        </p:nvSpPr>
        <p:spPr>
          <a:xfrm>
            <a:off x="128588" y="1989138"/>
            <a:ext cx="8642350" cy="4257675"/>
          </a:xfrm>
        </p:spPr>
        <p:txBody>
          <a:bodyPr/>
          <a:lstStyle/>
          <a:p>
            <a:pPr marL="0" indent="0">
              <a:buFont typeface="Arial" panose="020B0604020202020204" pitchFamily="34" charset="0"/>
              <a:buNone/>
              <a:defRPr/>
            </a:pPr>
            <a:r>
              <a:rPr lang="en-GB" altLang="en-US" sz="2400" dirty="0">
                <a:latin typeface="Arial" panose="020B0604020202020204" pitchFamily="34" charset="0"/>
                <a:cs typeface="Arial" panose="020B0604020202020204" pitchFamily="34" charset="0"/>
              </a:rPr>
              <a:t>Dr Stuart Read: </a:t>
            </a:r>
          </a:p>
          <a:p>
            <a:pPr lvl="1">
              <a:defRPr/>
            </a:pPr>
            <a:r>
              <a:rPr lang="en-GB" altLang="en-US" sz="2400" dirty="0">
                <a:solidFill>
                  <a:schemeClr val="tx1"/>
                </a:solidFill>
                <a:latin typeface="Arial" panose="020B0604020202020204" pitchFamily="34" charset="0"/>
                <a:cs typeface="Arial" panose="020B0604020202020204" pitchFamily="34" charset="0"/>
              </a:rPr>
              <a:t>Email: stuart.read@bristol.ac.uk</a:t>
            </a:r>
          </a:p>
          <a:p>
            <a:pPr lvl="1">
              <a:defRPr/>
            </a:pPr>
            <a:r>
              <a:rPr lang="en-GB" altLang="en-US" sz="2400" dirty="0">
                <a:solidFill>
                  <a:schemeClr val="tx1"/>
                </a:solidFill>
                <a:latin typeface="Arial" panose="020B0604020202020204" pitchFamily="34" charset="0"/>
                <a:cs typeface="Arial" panose="020B0604020202020204" pitchFamily="34" charset="0"/>
              </a:rPr>
              <a:t>Tel: 0117 331 0471</a:t>
            </a:r>
          </a:p>
          <a:p>
            <a:pPr marL="0" indent="0">
              <a:buFont typeface="Arial" panose="020B0604020202020204" pitchFamily="34" charset="0"/>
              <a:buNone/>
              <a:defRPr/>
            </a:pPr>
            <a:r>
              <a:rPr lang="en-GB" altLang="en-US" sz="2400" dirty="0">
                <a:latin typeface="Arial" panose="020B0604020202020204" pitchFamily="34" charset="0"/>
                <a:cs typeface="Arial" panose="020B0604020202020204" pitchFamily="34" charset="0"/>
              </a:rPr>
              <a:t>Sue Turner</a:t>
            </a:r>
          </a:p>
          <a:p>
            <a:pPr lvl="1" indent="-342900">
              <a:defRPr/>
            </a:pPr>
            <a:r>
              <a:rPr lang="en-GB" altLang="en-US" sz="2400" dirty="0">
                <a:solidFill>
                  <a:schemeClr val="tx1"/>
                </a:solidFill>
                <a:latin typeface="Arial" panose="020B0604020202020204" pitchFamily="34" charset="0"/>
                <a:cs typeface="Arial" panose="020B0604020202020204" pitchFamily="34" charset="0"/>
              </a:rPr>
              <a:t>Email: sue.turner@ndti.org.uk</a:t>
            </a:r>
          </a:p>
          <a:p>
            <a:pPr lvl="1" indent="-342900">
              <a:defRPr/>
            </a:pPr>
            <a:r>
              <a:rPr lang="en-GB" altLang="en-US" sz="2400" dirty="0">
                <a:solidFill>
                  <a:schemeClr val="tx1"/>
                </a:solidFill>
                <a:latin typeface="Arial" panose="020B0604020202020204" pitchFamily="34" charset="0"/>
                <a:cs typeface="Arial" panose="020B0604020202020204" pitchFamily="34" charset="0"/>
              </a:rPr>
              <a:t>Tel: </a:t>
            </a:r>
            <a:r>
              <a:rPr lang="en-GB" sz="2400" dirty="0">
                <a:solidFill>
                  <a:schemeClr val="tx1"/>
                </a:solidFill>
                <a:latin typeface="Arial" panose="020B0604020202020204" pitchFamily="34" charset="0"/>
                <a:cs typeface="Arial" panose="020B0604020202020204" pitchFamily="34" charset="0"/>
              </a:rPr>
              <a:t>07837 935 500</a:t>
            </a:r>
            <a:endParaRPr lang="en-GB" altLang="en-US" sz="24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altLang="en-US" sz="2400" dirty="0">
                <a:latin typeface="Arial" panose="020B0604020202020204" pitchFamily="34" charset="0"/>
                <a:cs typeface="Arial" panose="020B0604020202020204" pitchFamily="34" charset="0"/>
              </a:rPr>
              <a:t>Getting Things Changed</a:t>
            </a:r>
          </a:p>
          <a:p>
            <a:pPr lvl="1" indent="-342900">
              <a:defRPr/>
            </a:pPr>
            <a:r>
              <a:rPr lang="en-GB" altLang="en-US" sz="2400" dirty="0">
                <a:solidFill>
                  <a:schemeClr val="tx1"/>
                </a:solidFill>
                <a:latin typeface="Arial" panose="020B0604020202020204" pitchFamily="34" charset="0"/>
                <a:cs typeface="Arial" panose="020B0604020202020204" pitchFamily="34" charset="0"/>
              </a:rPr>
              <a:t>Email: gtc-sps@bristol.ac.uk </a:t>
            </a:r>
          </a:p>
          <a:p>
            <a:pPr lvl="1" indent="-342900">
              <a:defRPr/>
            </a:pPr>
            <a:r>
              <a:rPr lang="en-GB" altLang="en-US" sz="2400" dirty="0">
                <a:solidFill>
                  <a:schemeClr val="tx1"/>
                </a:solidFill>
                <a:latin typeface="Arial" panose="020B0604020202020204" pitchFamily="34" charset="0"/>
                <a:cs typeface="Arial" panose="020B0604020202020204" pitchFamily="34" charset="0"/>
              </a:rPr>
              <a:t>Website:</a:t>
            </a:r>
            <a:r>
              <a:rPr lang="en-GB" altLang="en-US" sz="2000"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hlinkClick r:id="rId2"/>
              </a:rPr>
              <a:t>http://www.bristol.ac.uk/sps/gettingthingschanged/</a:t>
            </a:r>
            <a:endParaRPr lang="en-GB" altLang="en-US" sz="2000" dirty="0">
              <a:latin typeface="Arial" panose="020B0604020202020204" pitchFamily="34" charset="0"/>
              <a:cs typeface="Arial" panose="020B0604020202020204" pitchFamily="34" charset="0"/>
            </a:endParaRPr>
          </a:p>
          <a:p>
            <a:pPr marL="400050" lvl="1" indent="0">
              <a:buFont typeface="Arial" panose="020B0604020202020204" pitchFamily="34" charset="0"/>
              <a:buNone/>
              <a:defRPr/>
            </a:pPr>
            <a:endParaRPr lang="en-GB" altLang="en-US" sz="2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GB" sz="2400" dirty="0">
              <a:latin typeface="Arial" panose="020B0604020202020204" pitchFamily="34" charset="0"/>
              <a:cs typeface="Arial" panose="020B0604020202020204" pitchFamily="34" charset="0"/>
            </a:endParaRPr>
          </a:p>
          <a:p>
            <a:pPr>
              <a:defRPr/>
            </a:pP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3072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A5F090E-B86D-4BA9-A4CC-9C12D75F755A}" type="slidenum">
              <a:rPr lang="en-GB" altLang="en-US" sz="1200" smtClean="0">
                <a:solidFill>
                  <a:srgbClr val="898989"/>
                </a:solidFill>
                <a:latin typeface="Arial" panose="020B0604020202020204" pitchFamily="34" charset="0"/>
              </a:rPr>
              <a:pPr>
                <a:spcBef>
                  <a:spcPct val="0"/>
                </a:spcBef>
                <a:buFontTx/>
                <a:buNone/>
              </a:pPr>
              <a:t>23</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50825" y="1196975"/>
            <a:ext cx="8642350" cy="1143000"/>
          </a:xfrm>
        </p:spPr>
        <p:txBody>
          <a:bodyPr/>
          <a:lstStyle/>
          <a:p>
            <a:r>
              <a:rPr lang="en-GB" altLang="en-US" b="1">
                <a:solidFill>
                  <a:schemeClr val="tx1"/>
                </a:solidFill>
              </a:rPr>
              <a:t>“Getting Things Changed” programme</a:t>
            </a:r>
            <a:r>
              <a:rPr lang="en-GB" altLang="en-US"/>
              <a:t/>
            </a:r>
            <a:br>
              <a:rPr lang="en-GB" altLang="en-US"/>
            </a:br>
            <a:endParaRPr lang="en-GB" altLang="en-US"/>
          </a:p>
        </p:txBody>
      </p:sp>
      <p:sp>
        <p:nvSpPr>
          <p:cNvPr id="9219" name="Content Placeholder 2"/>
          <p:cNvSpPr>
            <a:spLocks noGrp="1"/>
          </p:cNvSpPr>
          <p:nvPr>
            <p:ph idx="1"/>
          </p:nvPr>
        </p:nvSpPr>
        <p:spPr>
          <a:xfrm>
            <a:off x="128588" y="2060575"/>
            <a:ext cx="8642350" cy="3705225"/>
          </a:xfrm>
        </p:spPr>
        <p:txBody>
          <a:bodyPr/>
          <a:lstStyle/>
          <a:p>
            <a:pPr marL="0" indent="0">
              <a:spcAft>
                <a:spcPts val="600"/>
              </a:spcAft>
              <a:buFont typeface="Arial" panose="020B0604020202020204" pitchFamily="34" charset="0"/>
              <a:buNone/>
              <a:defRPr/>
            </a:pPr>
            <a:r>
              <a:rPr lang="en-GB" sz="2400" dirty="0">
                <a:latin typeface="Arial" panose="020B0604020202020204" pitchFamily="34" charset="0"/>
                <a:cs typeface="Arial" panose="020B0604020202020204" pitchFamily="34" charset="0"/>
              </a:rPr>
              <a:t>Programme focuses on tackling five areas of disabling practice and making changes to improve the situation:</a:t>
            </a:r>
          </a:p>
          <a:p>
            <a:pPr marL="514350" indent="-514350">
              <a:spcAft>
                <a:spcPts val="600"/>
              </a:spcAft>
              <a:buFont typeface="+mj-lt"/>
              <a:buAutoNum type="arabicPeriod"/>
              <a:defRPr/>
            </a:pPr>
            <a:r>
              <a:rPr lang="en-GB" sz="2400" dirty="0">
                <a:latin typeface="Arial" panose="020B0604020202020204" pitchFamily="34" charset="0"/>
                <a:cs typeface="Arial" panose="020B0604020202020204" pitchFamily="34" charset="0"/>
              </a:rPr>
              <a:t>Conversations between disabled people and support staff.</a:t>
            </a:r>
          </a:p>
          <a:p>
            <a:pPr marL="514350" indent="-514350">
              <a:spcAft>
                <a:spcPts val="600"/>
              </a:spcAft>
              <a:buFont typeface="+mj-lt"/>
              <a:buAutoNum type="arabicPeriod"/>
              <a:defRPr/>
            </a:pPr>
            <a:r>
              <a:rPr lang="en-GB" sz="2400" dirty="0">
                <a:latin typeface="Arial" panose="020B0604020202020204" pitchFamily="34" charset="0"/>
                <a:cs typeface="Arial" panose="020B0604020202020204" pitchFamily="34" charset="0"/>
              </a:rPr>
              <a:t>Disabling practices for university students and staff.</a:t>
            </a:r>
          </a:p>
          <a:p>
            <a:pPr marL="514350" indent="-514350">
              <a:spcAft>
                <a:spcPts val="600"/>
              </a:spcAft>
              <a:buFont typeface="+mj-lt"/>
              <a:buAutoNum type="arabicPeriod"/>
              <a:defRPr/>
            </a:pPr>
            <a:r>
              <a:rPr lang="en-GB" sz="2400" dirty="0">
                <a:latin typeface="Arial" panose="020B0604020202020204" pitchFamily="34" charset="0"/>
                <a:cs typeface="Arial" panose="020B0604020202020204" pitchFamily="34" charset="0"/>
              </a:rPr>
              <a:t>Reasonable adjustments in hospitals.</a:t>
            </a:r>
          </a:p>
          <a:p>
            <a:pPr marL="514350" indent="-514350">
              <a:spcAft>
                <a:spcPts val="600"/>
              </a:spcAft>
              <a:buFont typeface="+mj-lt"/>
              <a:buAutoNum type="arabicPeriod"/>
              <a:defRPr/>
            </a:pPr>
            <a:r>
              <a:rPr lang="en-GB" sz="2400" dirty="0">
                <a:latin typeface="Arial" panose="020B0604020202020204" pitchFamily="34" charset="0"/>
                <a:cs typeface="Arial" panose="020B0604020202020204" pitchFamily="34" charset="0"/>
              </a:rPr>
              <a:t>Supporting parents with learning disabilities.</a:t>
            </a:r>
          </a:p>
          <a:p>
            <a:pPr marL="514350" indent="-514350">
              <a:spcAft>
                <a:spcPts val="600"/>
              </a:spcAft>
              <a:buFont typeface="+mj-lt"/>
              <a:buAutoNum type="arabicPeriod"/>
              <a:defRPr/>
            </a:pPr>
            <a:r>
              <a:rPr lang="en-GB" sz="2400" dirty="0">
                <a:latin typeface="Arial" panose="020B0604020202020204" pitchFamily="34" charset="0"/>
                <a:cs typeface="Arial" panose="020B0604020202020204" pitchFamily="34" charset="0"/>
              </a:rPr>
              <a:t>User-driven commissioning (with Disability Rights UK).</a:t>
            </a:r>
          </a:p>
          <a:p>
            <a:pPr marL="0" indent="0">
              <a:spcAft>
                <a:spcPts val="600"/>
              </a:spcAft>
              <a:buFont typeface="Arial" panose="020B0604020202020204" pitchFamily="34" charset="0"/>
              <a:buNone/>
              <a:defRPr/>
            </a:pPr>
            <a:endParaRPr lang="en-GB" altLang="en-US" sz="1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altLang="en-US" sz="2000" dirty="0">
                <a:latin typeface="Arial" panose="020B0604020202020204" pitchFamily="34" charset="0"/>
                <a:cs typeface="Arial" panose="020B0604020202020204" pitchFamily="34" charset="0"/>
              </a:rPr>
              <a:t>Funded by the Economic and Social Research Council (ESRC) 2015-2018</a:t>
            </a:r>
          </a:p>
        </p:txBody>
      </p:sp>
      <p:sp>
        <p:nvSpPr>
          <p:cNvPr id="4" name="Footer Placeholder 3"/>
          <p:cNvSpPr>
            <a:spLocks noGrp="1"/>
          </p:cNvSpPr>
          <p:nvPr>
            <p:ph type="ftr" sz="quarter" idx="10"/>
          </p:nvPr>
        </p:nvSpPr>
        <p:spPr/>
        <p:txBody>
          <a:bodyPr/>
          <a:lstStyle/>
          <a:p>
            <a:pPr>
              <a:defRPr/>
            </a:pPr>
            <a:endParaRPr lang="en-GB"/>
          </a:p>
        </p:txBody>
      </p:sp>
      <p:sp>
        <p:nvSpPr>
          <p:cNvPr id="717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DE0D731-E679-471D-8A30-3169E2DB9965}" type="slidenum">
              <a:rPr lang="en-GB" altLang="en-US" sz="1200" smtClean="0">
                <a:solidFill>
                  <a:srgbClr val="898989"/>
                </a:solidFill>
                <a:latin typeface="Arial" panose="020B0604020202020204" pitchFamily="34" charset="0"/>
              </a:rPr>
              <a:pPr>
                <a:spcBef>
                  <a:spcPct val="0"/>
                </a:spcBef>
                <a:buFontTx/>
                <a:buNone/>
              </a:pPr>
              <a:t>3</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0825" y="1196975"/>
            <a:ext cx="8642350" cy="1143000"/>
          </a:xfrm>
        </p:spPr>
        <p:txBody>
          <a:bodyPr/>
          <a:lstStyle/>
          <a:p>
            <a:r>
              <a:rPr lang="en-GB" altLang="en-US" b="1">
                <a:solidFill>
                  <a:schemeClr val="tx1"/>
                </a:solidFill>
              </a:rPr>
              <a:t>What are reasonable adjustments?</a:t>
            </a:r>
            <a:r>
              <a:rPr lang="en-GB" altLang="en-US" b="1"/>
              <a:t/>
            </a:r>
            <a:br>
              <a:rPr lang="en-GB" altLang="en-US" b="1"/>
            </a:br>
            <a:endParaRPr lang="en-GB" altLang="en-US" b="1"/>
          </a:p>
        </p:txBody>
      </p:sp>
      <p:sp>
        <p:nvSpPr>
          <p:cNvPr id="10243" name="Content Placeholder 2"/>
          <p:cNvSpPr>
            <a:spLocks noGrp="1"/>
          </p:cNvSpPr>
          <p:nvPr>
            <p:ph idx="1"/>
          </p:nvPr>
        </p:nvSpPr>
        <p:spPr>
          <a:xfrm>
            <a:off x="128588" y="2060575"/>
            <a:ext cx="8642350" cy="3705225"/>
          </a:xfrm>
        </p:spPr>
        <p:txBody>
          <a:bodyPr/>
          <a:lstStyle/>
          <a:p>
            <a:pPr>
              <a:defRPr/>
            </a:pPr>
            <a:r>
              <a:rPr lang="en-GB" altLang="en-US" sz="2400" dirty="0">
                <a:latin typeface="Arial" panose="020B0604020202020204" pitchFamily="34" charset="0"/>
                <a:cs typeface="Arial" panose="020B0604020202020204" pitchFamily="34" charset="0"/>
              </a:rPr>
              <a:t>Reasonable adjustments are the changes that organisations need to make for disabled people, so that disabled people are not disadvantaged in receiving a service.</a:t>
            </a:r>
          </a:p>
          <a:p>
            <a:pPr marL="0" indent="0">
              <a:buFont typeface="Arial" panose="020B0604020202020204" pitchFamily="34" charset="0"/>
              <a:buNone/>
              <a:defRPr/>
            </a:pPr>
            <a:endParaRPr lang="en-GB" altLang="en-US" sz="1400" dirty="0">
              <a:latin typeface="Arial" panose="020B0604020202020204" pitchFamily="34" charset="0"/>
              <a:cs typeface="Arial" panose="020B0604020202020204" pitchFamily="34" charset="0"/>
            </a:endParaRPr>
          </a:p>
          <a:p>
            <a:pPr>
              <a:defRPr/>
            </a:pPr>
            <a:r>
              <a:rPr lang="en-GB" altLang="en-US" sz="2400" dirty="0">
                <a:latin typeface="Arial" panose="020B0604020202020204" pitchFamily="34" charset="0"/>
                <a:cs typeface="Arial" panose="020B0604020202020204" pitchFamily="34" charset="0"/>
              </a:rPr>
              <a:t>Organisations have a legal responsibility under the Equality Act 2010 to anticipate and provide the changes or ‘adjustments’ that disabled people might require.</a:t>
            </a:r>
          </a:p>
          <a:p>
            <a:pPr marL="0" indent="0">
              <a:buFont typeface="Arial" panose="020B0604020202020204" pitchFamily="34" charset="0"/>
              <a:buNone/>
              <a:defRPr/>
            </a:pPr>
            <a:endParaRPr lang="en-GB" altLang="en-US" sz="8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922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904D539-C4BA-4218-871F-28A1A4ED53FD}" type="slidenum">
              <a:rPr lang="en-GB" altLang="en-US" sz="1200" smtClean="0">
                <a:solidFill>
                  <a:srgbClr val="898989"/>
                </a:solidFill>
                <a:latin typeface="Arial" panose="020B0604020202020204" pitchFamily="34" charset="0"/>
              </a:rPr>
              <a:pPr>
                <a:spcBef>
                  <a:spcPct val="0"/>
                </a:spcBef>
                <a:buFontTx/>
                <a:buNone/>
              </a:pPr>
              <a:t>4</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50825" y="1196975"/>
            <a:ext cx="8642350" cy="1143000"/>
          </a:xfrm>
        </p:spPr>
        <p:txBody>
          <a:bodyPr/>
          <a:lstStyle/>
          <a:p>
            <a:r>
              <a:rPr lang="en-GB" altLang="en-US" b="1">
                <a:solidFill>
                  <a:schemeClr val="tx1"/>
                </a:solidFill>
              </a:rPr>
              <a:t>Who can request reasonable adjustments?</a:t>
            </a:r>
            <a:r>
              <a:rPr lang="en-GB" altLang="en-US"/>
              <a:t/>
            </a:r>
            <a:br>
              <a:rPr lang="en-GB" altLang="en-US"/>
            </a:br>
            <a:endParaRPr lang="en-GB" altLang="en-US"/>
          </a:p>
        </p:txBody>
      </p:sp>
      <p:sp>
        <p:nvSpPr>
          <p:cNvPr id="10243" name="Content Placeholder 2"/>
          <p:cNvSpPr>
            <a:spLocks noGrp="1"/>
          </p:cNvSpPr>
          <p:nvPr>
            <p:ph idx="1"/>
          </p:nvPr>
        </p:nvSpPr>
        <p:spPr>
          <a:xfrm>
            <a:off x="128588" y="2060575"/>
            <a:ext cx="8642350" cy="3705225"/>
          </a:xfrm>
        </p:spPr>
        <p:txBody>
          <a:bodyPr/>
          <a:lstStyle/>
          <a:p>
            <a:pPr>
              <a:defRPr/>
            </a:pPr>
            <a:r>
              <a:rPr lang="en-US" altLang="en-US" sz="2400" dirty="0">
                <a:latin typeface="Arial" panose="020B0604020202020204" pitchFamily="34" charset="0"/>
                <a:cs typeface="Arial" panose="020B0604020202020204" pitchFamily="34" charset="0"/>
              </a:rPr>
              <a:t>A person who is placed at a substantial disadvantage because of their disability compared to non-disabled people or people who don't share their disability. </a:t>
            </a:r>
            <a:endParaRPr lang="en-US" altLang="en-US" sz="2400" dirty="0" smtClean="0">
              <a:latin typeface="Arial" panose="020B0604020202020204" pitchFamily="34" charset="0"/>
              <a:cs typeface="Arial" panose="020B0604020202020204" pitchFamily="34" charset="0"/>
            </a:endParaRPr>
          </a:p>
          <a:p>
            <a:pPr>
              <a:defRPr/>
            </a:pPr>
            <a:endParaRPr lang="en-US" altLang="en-US" sz="2400" dirty="0">
              <a:latin typeface="Arial" panose="020B0604020202020204" pitchFamily="34" charset="0"/>
              <a:cs typeface="Arial" panose="020B0604020202020204" pitchFamily="34" charset="0"/>
            </a:endParaRPr>
          </a:p>
          <a:p>
            <a:pPr>
              <a:defRPr/>
            </a:pPr>
            <a:r>
              <a:rPr lang="en-US" altLang="en-US" sz="2400" dirty="0" smtClean="0">
                <a:latin typeface="Arial" panose="020B0604020202020204" pitchFamily="34" charset="0"/>
                <a:cs typeface="Arial" panose="020B0604020202020204" pitchFamily="34" charset="0"/>
              </a:rPr>
              <a:t>Substantial </a:t>
            </a:r>
            <a:r>
              <a:rPr lang="en-US" altLang="en-US" sz="2400" dirty="0">
                <a:latin typeface="Arial" panose="020B0604020202020204" pitchFamily="34" charset="0"/>
                <a:cs typeface="Arial" panose="020B0604020202020204" pitchFamily="34" charset="0"/>
              </a:rPr>
              <a:t>means more than minor or trivial.</a:t>
            </a:r>
          </a:p>
          <a:p>
            <a:pPr>
              <a:defRPr/>
            </a:pPr>
            <a:endParaRPr lang="en-US" altLang="en-US" sz="2400" dirty="0">
              <a:latin typeface="Arial" panose="020B0604020202020204" pitchFamily="34" charset="0"/>
              <a:cs typeface="Arial" panose="020B0604020202020204" pitchFamily="34" charset="0"/>
            </a:endParaRPr>
          </a:p>
          <a:p>
            <a:pPr>
              <a:defRPr/>
            </a:pPr>
            <a:r>
              <a:rPr lang="en-US" altLang="en-US" sz="2400" dirty="0">
                <a:latin typeface="Arial" panose="020B0604020202020204" pitchFamily="34" charset="0"/>
                <a:cs typeface="Arial" panose="020B0604020202020204" pitchFamily="34" charset="0"/>
              </a:rPr>
              <a:t>Disabled people should never be asked to pay for these changes.</a:t>
            </a:r>
          </a:p>
          <a:p>
            <a:pPr marL="0" indent="0">
              <a:buFont typeface="Arial" panose="020B0604020202020204" pitchFamily="34" charset="0"/>
              <a:buNone/>
              <a:defRPr/>
            </a:pP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024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E481AB-529B-4CA9-B1E0-78031F8BA78E}" type="slidenum">
              <a:rPr lang="en-GB" altLang="en-US" sz="1200" smtClean="0">
                <a:solidFill>
                  <a:srgbClr val="898989"/>
                </a:solidFill>
                <a:latin typeface="Arial" panose="020B0604020202020204" pitchFamily="34" charset="0"/>
              </a:rPr>
              <a:pPr>
                <a:spcBef>
                  <a:spcPct val="0"/>
                </a:spcBef>
                <a:buFontTx/>
                <a:buNone/>
              </a:pPr>
              <a:t>5</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50825" y="1196975"/>
            <a:ext cx="8642350" cy="1143000"/>
          </a:xfrm>
        </p:spPr>
        <p:txBody>
          <a:bodyPr/>
          <a:lstStyle/>
          <a:p>
            <a:r>
              <a:rPr lang="en-GB" altLang="en-US" b="1">
                <a:solidFill>
                  <a:schemeClr val="tx1"/>
                </a:solidFill>
              </a:rPr>
              <a:t>What is a </a:t>
            </a:r>
            <a:r>
              <a:rPr lang="en-GB" altLang="en-US" b="1" i="1">
                <a:solidFill>
                  <a:schemeClr val="tx1"/>
                </a:solidFill>
              </a:rPr>
              <a:t>‘reasonable’ </a:t>
            </a:r>
            <a:r>
              <a:rPr lang="en-GB" altLang="en-US" b="1">
                <a:solidFill>
                  <a:schemeClr val="tx1"/>
                </a:solidFill>
              </a:rPr>
              <a:t>adjustment?</a:t>
            </a:r>
            <a:r>
              <a:rPr lang="en-GB" altLang="en-US"/>
              <a:t/>
            </a:r>
            <a:br>
              <a:rPr lang="en-GB" altLang="en-US"/>
            </a:br>
            <a:endParaRPr lang="en-GB" altLang="en-US"/>
          </a:p>
        </p:txBody>
      </p:sp>
      <p:sp>
        <p:nvSpPr>
          <p:cNvPr id="10243" name="Content Placeholder 2"/>
          <p:cNvSpPr>
            <a:spLocks noGrp="1"/>
          </p:cNvSpPr>
          <p:nvPr>
            <p:ph idx="1"/>
          </p:nvPr>
        </p:nvSpPr>
        <p:spPr>
          <a:xfrm>
            <a:off x="128588" y="1916113"/>
            <a:ext cx="8642350" cy="3705225"/>
          </a:xfrm>
        </p:spPr>
        <p:txBody>
          <a:bodyPr/>
          <a:lstStyle/>
          <a:p>
            <a:pPr marL="0" indent="0">
              <a:buFont typeface="Arial" panose="020B0604020202020204" pitchFamily="34" charset="0"/>
              <a:buNone/>
              <a:defRPr/>
            </a:pPr>
            <a:r>
              <a:rPr lang="en-US" altLang="en-US" sz="2400" dirty="0">
                <a:latin typeface="Arial" panose="020B0604020202020204" pitchFamily="34" charset="0"/>
                <a:cs typeface="Arial" panose="020B0604020202020204" pitchFamily="34" charset="0"/>
              </a:rPr>
              <a:t>Adjustments only have to be made if it’s reasonable to do so. What's a reasonable thing to ask for depends on things like:</a:t>
            </a:r>
          </a:p>
          <a:p>
            <a:pPr>
              <a:defRPr/>
            </a:pPr>
            <a:r>
              <a:rPr lang="en-US" altLang="en-US" sz="2400" dirty="0">
                <a:latin typeface="Arial" panose="020B0604020202020204" pitchFamily="34" charset="0"/>
                <a:cs typeface="Arial" panose="020B0604020202020204" pitchFamily="34" charset="0"/>
              </a:rPr>
              <a:t>A person’s disability</a:t>
            </a:r>
          </a:p>
          <a:p>
            <a:pPr>
              <a:defRPr/>
            </a:pPr>
            <a:r>
              <a:rPr lang="en-US" altLang="en-US" sz="2400" dirty="0">
                <a:latin typeface="Arial" panose="020B0604020202020204" pitchFamily="34" charset="0"/>
                <a:cs typeface="Arial" panose="020B0604020202020204" pitchFamily="34" charset="0"/>
              </a:rPr>
              <a:t>How practicable the changes are</a:t>
            </a:r>
          </a:p>
          <a:p>
            <a:pPr>
              <a:defRPr/>
            </a:pPr>
            <a:r>
              <a:rPr lang="en-US" altLang="en-US" sz="2400" dirty="0">
                <a:latin typeface="Arial" panose="020B0604020202020204" pitchFamily="34" charset="0"/>
                <a:cs typeface="Arial" panose="020B0604020202020204" pitchFamily="34" charset="0"/>
              </a:rPr>
              <a:t>If the change requested would overcome the disadvantage any other disabled people experience</a:t>
            </a:r>
          </a:p>
          <a:p>
            <a:pPr>
              <a:defRPr/>
            </a:pPr>
            <a:r>
              <a:rPr lang="en-US" altLang="en-US" sz="2400" dirty="0">
                <a:latin typeface="Arial" panose="020B0604020202020204" pitchFamily="34" charset="0"/>
                <a:cs typeface="Arial" panose="020B0604020202020204" pitchFamily="34" charset="0"/>
              </a:rPr>
              <a:t>The size of the organisation</a:t>
            </a:r>
          </a:p>
          <a:p>
            <a:pPr>
              <a:defRPr/>
            </a:pPr>
            <a:r>
              <a:rPr lang="en-US" altLang="en-US" sz="2400" dirty="0">
                <a:latin typeface="Arial" panose="020B0604020202020204" pitchFamily="34" charset="0"/>
                <a:cs typeface="Arial" panose="020B0604020202020204" pitchFamily="34" charset="0"/>
              </a:rPr>
              <a:t>How much money and resources are available</a:t>
            </a:r>
          </a:p>
          <a:p>
            <a:pPr>
              <a:defRPr/>
            </a:pPr>
            <a:r>
              <a:rPr lang="en-US" altLang="en-US" sz="2400" dirty="0">
                <a:latin typeface="Arial" panose="020B0604020202020204" pitchFamily="34" charset="0"/>
                <a:cs typeface="Arial" panose="020B0604020202020204" pitchFamily="34" charset="0"/>
              </a:rPr>
              <a:t>The cost of making the changes</a:t>
            </a:r>
          </a:p>
          <a:p>
            <a:pPr>
              <a:defRPr/>
            </a:pPr>
            <a:r>
              <a:rPr lang="en-US" altLang="en-US" sz="2400" dirty="0">
                <a:latin typeface="Arial" panose="020B0604020202020204" pitchFamily="34" charset="0"/>
                <a:cs typeface="Arial" panose="020B0604020202020204" pitchFamily="34" charset="0"/>
              </a:rPr>
              <a:t>If any changes have already been made.</a:t>
            </a: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126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1F0CE8C-77AC-46D1-A2B0-594FCC3A155A}" type="slidenum">
              <a:rPr lang="en-GB" altLang="en-US" sz="1200" smtClean="0">
                <a:solidFill>
                  <a:srgbClr val="898989"/>
                </a:solidFill>
                <a:latin typeface="Arial" panose="020B0604020202020204" pitchFamily="34" charset="0"/>
              </a:rPr>
              <a:pPr>
                <a:spcBef>
                  <a:spcPct val="0"/>
                </a:spcBef>
                <a:buFontTx/>
                <a:buNone/>
              </a:pPr>
              <a:t>6</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50825" y="1196975"/>
            <a:ext cx="8642350" cy="1143000"/>
          </a:xfrm>
        </p:spPr>
        <p:txBody>
          <a:bodyPr/>
          <a:lstStyle/>
          <a:p>
            <a:r>
              <a:rPr lang="en-GB" altLang="en-US" b="1">
                <a:solidFill>
                  <a:schemeClr val="tx1"/>
                </a:solidFill>
              </a:rPr>
              <a:t>Examples of reasonable adjustments</a:t>
            </a:r>
            <a:r>
              <a:rPr lang="en-GB" altLang="en-US"/>
              <a:t/>
            </a:r>
            <a:br>
              <a:rPr lang="en-GB" altLang="en-US"/>
            </a:br>
            <a:endParaRPr lang="en-GB" altLang="en-US"/>
          </a:p>
        </p:txBody>
      </p:sp>
      <p:sp>
        <p:nvSpPr>
          <p:cNvPr id="9219" name="Content Placeholder 2"/>
          <p:cNvSpPr>
            <a:spLocks noGrp="1"/>
          </p:cNvSpPr>
          <p:nvPr>
            <p:ph idx="1"/>
          </p:nvPr>
        </p:nvSpPr>
        <p:spPr>
          <a:xfrm>
            <a:off x="128588" y="1989138"/>
            <a:ext cx="8642350" cy="3705225"/>
          </a:xfrm>
        </p:spPr>
        <p:txBody>
          <a:bodyPr/>
          <a:lstStyle/>
          <a:p>
            <a:pPr>
              <a:defRPr/>
            </a:pPr>
            <a:r>
              <a:rPr lang="en-GB" altLang="en-US" sz="2400" b="1" dirty="0">
                <a:latin typeface="Arial" panose="020B0604020202020204" pitchFamily="34" charset="0"/>
                <a:cs typeface="Arial" panose="020B0604020202020204" pitchFamily="34" charset="0"/>
              </a:rPr>
              <a:t>System-level adjustments</a:t>
            </a:r>
            <a:r>
              <a:rPr lang="en-GB" altLang="en-US" sz="2400" dirty="0">
                <a:latin typeface="Arial" panose="020B0604020202020204" pitchFamily="34" charset="0"/>
                <a:cs typeface="Arial" panose="020B0604020202020204" pitchFamily="34" charset="0"/>
              </a:rPr>
              <a:t> </a:t>
            </a:r>
          </a:p>
          <a:p>
            <a:pPr marL="400050" lvl="1" indent="0">
              <a:buFont typeface="Arial" panose="020B0604020202020204" pitchFamily="34" charset="0"/>
              <a:buNone/>
              <a:defRPr/>
            </a:pPr>
            <a:r>
              <a:rPr lang="en-GB" altLang="en-US" sz="2400" dirty="0">
                <a:solidFill>
                  <a:schemeClr val="tx1"/>
                </a:solidFill>
                <a:latin typeface="Arial" panose="020B0604020202020204" pitchFamily="34" charset="0"/>
                <a:cs typeface="Arial" panose="020B0604020202020204" pitchFamily="34" charset="0"/>
              </a:rPr>
              <a:t>e.g. disabled toilets, ramps, automatic doors, quiet spaces, easy read information, staff training about the needs of disabled people and equality issues.</a:t>
            </a:r>
          </a:p>
          <a:p>
            <a:pPr marL="0" indent="0">
              <a:buFont typeface="Arial" panose="020B0604020202020204" pitchFamily="34" charset="0"/>
              <a:buNone/>
              <a:defRPr/>
            </a:pPr>
            <a:endParaRPr lang="en-GB" altLang="en-US" sz="800" dirty="0">
              <a:latin typeface="Arial" panose="020B0604020202020204" pitchFamily="34" charset="0"/>
              <a:cs typeface="Arial" panose="020B0604020202020204" pitchFamily="34" charset="0"/>
            </a:endParaRPr>
          </a:p>
          <a:p>
            <a:pPr>
              <a:defRPr/>
            </a:pPr>
            <a:r>
              <a:rPr lang="en-GB" altLang="en-US" sz="2400" b="1" dirty="0">
                <a:latin typeface="Arial" panose="020B0604020202020204" pitchFamily="34" charset="0"/>
                <a:cs typeface="Arial" panose="020B0604020202020204" pitchFamily="34" charset="0"/>
              </a:rPr>
              <a:t>Individual-level adjustments</a:t>
            </a:r>
            <a:r>
              <a:rPr lang="en-GB" altLang="en-US" sz="2400" dirty="0">
                <a:latin typeface="Arial" panose="020B0604020202020204" pitchFamily="34" charset="0"/>
                <a:cs typeface="Arial" panose="020B0604020202020204" pitchFamily="34" charset="0"/>
              </a:rPr>
              <a:t> </a:t>
            </a:r>
          </a:p>
          <a:p>
            <a:pPr marL="400050" lvl="1" indent="0">
              <a:buFont typeface="Arial" panose="020B0604020202020204" pitchFamily="34" charset="0"/>
              <a:buNone/>
              <a:defRPr/>
            </a:pPr>
            <a:r>
              <a:rPr lang="en-GB" altLang="en-US" sz="2400" dirty="0">
                <a:solidFill>
                  <a:schemeClr val="tx1"/>
                </a:solidFill>
                <a:latin typeface="Arial" panose="020B0604020202020204" pitchFamily="34" charset="0"/>
                <a:cs typeface="Arial" panose="020B0604020202020204" pitchFamily="34" charset="0"/>
              </a:rPr>
              <a:t>e.g. changes to appointment lengths or times, enabling familiar supporters to remain with the person, provision of particular equipment, offering familiarisation visits. </a:t>
            </a:r>
          </a:p>
          <a:p>
            <a:pPr marL="400050" lvl="1" indent="0">
              <a:buFont typeface="Arial" panose="020B0604020202020204" pitchFamily="34" charset="0"/>
              <a:buNone/>
              <a:defRPr/>
            </a:pPr>
            <a:endParaRPr lang="en-GB" altLang="en-US" sz="800" dirty="0">
              <a:solidFill>
                <a:schemeClr val="tx1"/>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dirty="0"/>
          </a:p>
        </p:txBody>
      </p:sp>
      <p:sp>
        <p:nvSpPr>
          <p:cNvPr id="1229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5828B94-6401-4BD3-8676-DF9F334187D8}" type="slidenum">
              <a:rPr lang="en-GB" altLang="en-US" sz="1200" smtClean="0">
                <a:solidFill>
                  <a:srgbClr val="898989"/>
                </a:solidFill>
                <a:latin typeface="Arial" panose="020B0604020202020204" pitchFamily="34" charset="0"/>
              </a:rPr>
              <a:pPr>
                <a:spcBef>
                  <a:spcPct val="0"/>
                </a:spcBef>
                <a:buFontTx/>
                <a:buNone/>
              </a:pPr>
              <a:t>7</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50825" y="830263"/>
            <a:ext cx="8642350" cy="1143000"/>
          </a:xfrm>
        </p:spPr>
        <p:txBody>
          <a:bodyPr/>
          <a:lstStyle/>
          <a:p>
            <a:r>
              <a:rPr lang="en-GB" altLang="en-US" sz="2800" b="1">
                <a:solidFill>
                  <a:schemeClr val="tx1"/>
                </a:solidFill>
              </a:rPr>
              <a:t>What does the Equality Act require from </a:t>
            </a:r>
            <a:br>
              <a:rPr lang="en-GB" altLang="en-US" sz="2800" b="1">
                <a:solidFill>
                  <a:schemeClr val="tx1"/>
                </a:solidFill>
              </a:rPr>
            </a:br>
            <a:r>
              <a:rPr lang="en-GB" altLang="en-US" sz="2800" b="1">
                <a:solidFill>
                  <a:schemeClr val="tx1"/>
                </a:solidFill>
              </a:rPr>
              <a:t>hospitals</a:t>
            </a:r>
            <a:r>
              <a:rPr lang="en-GB" altLang="en-US" sz="2700" b="1">
                <a:solidFill>
                  <a:schemeClr val="tx1"/>
                </a:solidFill>
              </a:rPr>
              <a:t>?</a:t>
            </a:r>
            <a:endParaRPr lang="en-GB" altLang="en-US" sz="2700" b="1"/>
          </a:p>
        </p:txBody>
      </p:sp>
      <p:sp>
        <p:nvSpPr>
          <p:cNvPr id="13315" name="Content Placeholder 2"/>
          <p:cNvSpPr>
            <a:spLocks noGrp="1"/>
          </p:cNvSpPr>
          <p:nvPr>
            <p:ph idx="1"/>
          </p:nvPr>
        </p:nvSpPr>
        <p:spPr>
          <a:xfrm>
            <a:off x="107950" y="1914525"/>
            <a:ext cx="8640763" cy="3705225"/>
          </a:xfrm>
        </p:spPr>
        <p:txBody>
          <a:bodyPr/>
          <a:lstStyle/>
          <a:p>
            <a:pPr marL="0" indent="0">
              <a:buFont typeface="Arial" panose="020B0604020202020204" pitchFamily="34" charset="0"/>
              <a:buNone/>
            </a:pPr>
            <a:r>
              <a:rPr lang="en-GB" altLang="en-US" sz="2400" b="1">
                <a:latin typeface="Arial" panose="020B0604020202020204" pitchFamily="34" charset="0"/>
                <a:cs typeface="Arial" panose="020B0604020202020204" pitchFamily="34" charset="0"/>
              </a:rPr>
              <a:t>Changes to the way things are done - </a:t>
            </a:r>
            <a:r>
              <a:rPr lang="en-US" altLang="en-US" sz="2400">
                <a:latin typeface="Arial" panose="020B0604020202020204" pitchFamily="34" charset="0"/>
                <a:cs typeface="Arial" panose="020B0604020202020204" pitchFamily="34" charset="0"/>
              </a:rPr>
              <a:t>Changing ways of doing things that make it more difficult for disabled people to access or do something e.g. change to visiting policy, change to appointment list.</a:t>
            </a:r>
          </a:p>
          <a:p>
            <a:pPr marL="0" indent="0">
              <a:buFont typeface="Arial" panose="020B0604020202020204" pitchFamily="34" charset="0"/>
              <a:buNone/>
            </a:pPr>
            <a:r>
              <a:rPr lang="en-US" altLang="en-US" sz="2400" b="1">
                <a:latin typeface="Arial" panose="020B0604020202020204" pitchFamily="34" charset="0"/>
                <a:cs typeface="Arial" panose="020B0604020202020204" pitchFamily="34" charset="0"/>
              </a:rPr>
              <a:t>Changes to a physical feature - </a:t>
            </a:r>
            <a:r>
              <a:rPr lang="en-US" altLang="en-US" sz="2400">
                <a:latin typeface="Arial" panose="020B0604020202020204" pitchFamily="34" charset="0"/>
                <a:cs typeface="Arial" panose="020B0604020202020204" pitchFamily="34" charset="0"/>
              </a:rPr>
              <a:t>Altering a physical feature of a building or other premises so that it is easier for a disabled person to access or use it e.g. disabled toilet, clear signage.</a:t>
            </a:r>
          </a:p>
          <a:p>
            <a:pPr marL="0" indent="0">
              <a:buFont typeface="Arial" panose="020B0604020202020204" pitchFamily="34" charset="0"/>
              <a:buNone/>
            </a:pPr>
            <a:r>
              <a:rPr lang="en-US" altLang="en-US" sz="2400" b="1">
                <a:latin typeface="Arial" panose="020B0604020202020204" pitchFamily="34" charset="0"/>
                <a:cs typeface="Arial" panose="020B0604020202020204" pitchFamily="34" charset="0"/>
              </a:rPr>
              <a:t>Provision of extra aids or services - </a:t>
            </a:r>
            <a:r>
              <a:rPr lang="en-US" altLang="en-US" sz="2400">
                <a:latin typeface="Arial" panose="020B0604020202020204" pitchFamily="34" charset="0"/>
                <a:cs typeface="Arial" panose="020B0604020202020204" pitchFamily="34" charset="0"/>
              </a:rPr>
              <a:t>Provision of particular equipment or services to help a disabled person to access or do something e.g. BSL interpreters, extra staff assistance, home visiting.</a:t>
            </a:r>
            <a:endParaRPr lang="en-GB" altLang="en-US" sz="2400">
              <a:latin typeface="Arial" panose="020B0604020202020204" pitchFamily="34" charset="0"/>
              <a:cs typeface="Arial" panose="020B0604020202020204" pitchFamily="34" charset="0"/>
            </a:endParaRPr>
          </a:p>
        </p:txBody>
      </p:sp>
      <p:sp>
        <p:nvSpPr>
          <p:cNvPr id="13316"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133A1D1-CC21-4D75-8A0E-B405F92AD6D2}" type="slidenum">
              <a:rPr lang="en-GB" altLang="en-US" sz="1200" smtClean="0">
                <a:solidFill>
                  <a:srgbClr val="898989"/>
                </a:solidFill>
                <a:latin typeface="Arial" panose="020B0604020202020204" pitchFamily="34" charset="0"/>
              </a:rPr>
              <a:pPr>
                <a:spcBef>
                  <a:spcPct val="0"/>
                </a:spcBef>
                <a:buFontTx/>
                <a:buNone/>
              </a:pPr>
              <a:t>8</a:t>
            </a:fld>
            <a:endParaRPr lang="en-GB" altLang="en-US" sz="1200">
              <a:solidFill>
                <a:srgbClr val="898989"/>
              </a:solidFill>
              <a:latin typeface="Arial" panose="020B0604020202020204" pitchFamily="34" charset="0"/>
            </a:endParaRPr>
          </a:p>
        </p:txBody>
      </p:sp>
      <p:pic>
        <p:nvPicPr>
          <p:cNvPr id="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50825" y="1196975"/>
            <a:ext cx="8893175" cy="1143000"/>
          </a:xfrm>
        </p:spPr>
        <p:txBody>
          <a:bodyPr/>
          <a:lstStyle/>
          <a:p>
            <a:r>
              <a:rPr lang="en-GB" altLang="en-US" b="1">
                <a:solidFill>
                  <a:schemeClr val="tx1"/>
                </a:solidFill>
              </a:rPr>
              <a:t>Overview of reasonable adjustments project</a:t>
            </a:r>
            <a:r>
              <a:rPr lang="en-GB" altLang="en-US"/>
              <a:t/>
            </a:r>
            <a:br>
              <a:rPr lang="en-GB" altLang="en-US"/>
            </a:br>
            <a:endParaRPr lang="en-GB" altLang="en-US"/>
          </a:p>
        </p:txBody>
      </p:sp>
      <p:sp>
        <p:nvSpPr>
          <p:cNvPr id="9219" name="Content Placeholder 2"/>
          <p:cNvSpPr>
            <a:spLocks noGrp="1"/>
          </p:cNvSpPr>
          <p:nvPr>
            <p:ph idx="1"/>
          </p:nvPr>
        </p:nvSpPr>
        <p:spPr>
          <a:xfrm>
            <a:off x="128588" y="2060575"/>
            <a:ext cx="8642350" cy="3705225"/>
          </a:xfrm>
        </p:spPr>
        <p:txBody>
          <a:bodyPr/>
          <a:lstStyle/>
          <a:p>
            <a:pPr>
              <a:defRPr/>
            </a:pPr>
            <a:r>
              <a:rPr lang="en-GB" altLang="en-US" sz="2400" dirty="0">
                <a:latin typeface="Arial" panose="020B0604020202020204" pitchFamily="34" charset="0"/>
                <a:cs typeface="Arial" panose="020B0604020202020204" pitchFamily="34" charset="0"/>
              </a:rPr>
              <a:t>Our focus is to assess the provision of reasonable adjustments for disabled people in hospitals.</a:t>
            </a:r>
            <a:endParaRPr lang="en-US" altLang="en-US" sz="2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altLang="en-US" sz="800" dirty="0">
              <a:latin typeface="Arial" panose="020B0604020202020204" pitchFamily="34" charset="0"/>
              <a:cs typeface="Arial" panose="020B0604020202020204" pitchFamily="34" charset="0"/>
            </a:endParaRPr>
          </a:p>
          <a:p>
            <a:pPr>
              <a:defRPr/>
            </a:pPr>
            <a:r>
              <a:rPr lang="en-US" altLang="en-US" sz="2400" dirty="0">
                <a:latin typeface="Arial" panose="020B0604020202020204" pitchFamily="34" charset="0"/>
                <a:cs typeface="Arial" panose="020B0604020202020204" pitchFamily="34" charset="0"/>
              </a:rPr>
              <a:t>What hospital services do well, and how they can improve their provision of reasonable adjustments.</a:t>
            </a:r>
          </a:p>
          <a:p>
            <a:pPr marL="0" indent="0">
              <a:buFont typeface="Arial" panose="020B0604020202020204" pitchFamily="34" charset="0"/>
              <a:buNone/>
              <a:defRPr/>
            </a:pPr>
            <a:endParaRPr lang="en-US" altLang="en-US" sz="800" dirty="0">
              <a:latin typeface="Arial" panose="020B0604020202020204" pitchFamily="34" charset="0"/>
              <a:cs typeface="Arial" panose="020B0604020202020204" pitchFamily="34" charset="0"/>
            </a:endParaRPr>
          </a:p>
          <a:p>
            <a:pPr>
              <a:defRPr/>
            </a:pPr>
            <a:r>
              <a:rPr lang="en-US" altLang="en-US" sz="2400" dirty="0">
                <a:latin typeface="Arial" panose="020B0604020202020204" pitchFamily="34" charset="0"/>
                <a:cs typeface="Arial" panose="020B0604020202020204" pitchFamily="34" charset="0"/>
              </a:rPr>
              <a:t>Thinking about bridging the gap (where necessary) between what should happen and what actually does happen.</a:t>
            </a:r>
            <a:endParaRPr lang="en-GB" altLang="en-US" sz="2400" dirty="0">
              <a:latin typeface="Arial" panose="020B0604020202020204" pitchFamily="34" charset="0"/>
              <a:cs typeface="Arial" panose="020B0604020202020204" pitchFamily="34" charset="0"/>
            </a:endParaRPr>
          </a:p>
          <a:p>
            <a:pPr>
              <a:defRPr/>
            </a:pPr>
            <a:endParaRPr lang="en-GB" altLang="en-US" sz="2400" dirty="0">
              <a:latin typeface="Arial" panose="020B0604020202020204" pitchFamily="34" charset="0"/>
              <a:cs typeface="Arial" panose="020B0604020202020204" pitchFamily="34" charset="0"/>
            </a:endParaRPr>
          </a:p>
          <a:p>
            <a:pPr>
              <a:defRPr/>
            </a:pPr>
            <a:endParaRPr lang="en-GB" alt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endParaRPr lang="en-GB"/>
          </a:p>
        </p:txBody>
      </p:sp>
      <p:sp>
        <p:nvSpPr>
          <p:cNvPr id="1434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1A7B8BF-CE02-47E4-961E-DC55E8D7C751}" type="slidenum">
              <a:rPr lang="en-GB" altLang="en-US" sz="1200" smtClean="0">
                <a:solidFill>
                  <a:srgbClr val="898989"/>
                </a:solidFill>
                <a:latin typeface="Arial" panose="020B0604020202020204" pitchFamily="34" charset="0"/>
              </a:rPr>
              <a:pPr>
                <a:spcBef>
                  <a:spcPct val="0"/>
                </a:spcBef>
                <a:buFontTx/>
                <a:buNone/>
              </a:pPr>
              <a:t>9</a:t>
            </a:fld>
            <a:endParaRPr lang="en-GB" altLang="en-US" sz="1200">
              <a:solidFill>
                <a:srgbClr val="898989"/>
              </a:solidFill>
              <a:latin typeface="Arial" panose="020B0604020202020204" pitchFamily="34" charset="0"/>
            </a:endParaRPr>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2725" y="28575"/>
            <a:ext cx="1311275"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TotalTime>
  <Words>1551</Words>
  <Application>Microsoft Office PowerPoint</Application>
  <PresentationFormat>On-screen Show (4:3)</PresentationFormat>
  <Paragraphs>201</Paragraphs>
  <Slides>23</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 “Getting Things Changed”:  The provision of ‘reasonable adjustments’ for disabled people by hospital services</vt:lpstr>
      <vt:lpstr>Overview of keynote </vt:lpstr>
      <vt:lpstr>“Getting Things Changed” programme </vt:lpstr>
      <vt:lpstr>What are reasonable adjustments? </vt:lpstr>
      <vt:lpstr>Who can request reasonable adjustments? </vt:lpstr>
      <vt:lpstr>What is a ‘reasonable’ adjustment? </vt:lpstr>
      <vt:lpstr>Examples of reasonable adjustments </vt:lpstr>
      <vt:lpstr>What does the Equality Act require from  hospitals?</vt:lpstr>
      <vt:lpstr>Overview of reasonable adjustments project </vt:lpstr>
      <vt:lpstr>Overview of reasonable adjustments project </vt:lpstr>
      <vt:lpstr>Initial findings </vt:lpstr>
      <vt:lpstr>Initial findings: Survey and FOI </vt:lpstr>
      <vt:lpstr>Initial findings: Survey and FOI </vt:lpstr>
      <vt:lpstr>Initial findings: Interviews </vt:lpstr>
      <vt:lpstr>So how do we change things?</vt:lpstr>
      <vt:lpstr>Change Management Theory – Condensed! </vt:lpstr>
      <vt:lpstr>Potential strategies to adopt in  implementing change </vt:lpstr>
      <vt:lpstr>Example 1</vt:lpstr>
      <vt:lpstr>Example 2</vt:lpstr>
      <vt:lpstr>Resources about Reasonable Adjustments</vt:lpstr>
      <vt:lpstr>Summary </vt:lpstr>
      <vt:lpstr>Considerations for your practice</vt:lpstr>
      <vt:lpstr>Our contact details </vt:lpstr>
    </vt:vector>
  </TitlesOfParts>
  <Company>University of Bristol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rebtc</dc:creator>
  <cp:lastModifiedBy>SA Read</cp:lastModifiedBy>
  <cp:revision>156</cp:revision>
  <cp:lastPrinted>2017-03-27T13:53:45Z</cp:lastPrinted>
  <dcterms:created xsi:type="dcterms:W3CDTF">2013-02-14T16:53:45Z</dcterms:created>
  <dcterms:modified xsi:type="dcterms:W3CDTF">2017-06-13T12:15:14Z</dcterms:modified>
</cp:coreProperties>
</file>